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3.xml" ContentType="application/vnd.openxmlformats-officedocument.them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heme/theme4.xml" ContentType="application/vnd.openxmlformats-officedocument.theme+xml"/>
  <Override PartName="/ppt/notesSlides/notesSlide1.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notesSlides/notesSlide2.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notesSlides/notesSlide6.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notesSlides/notesSlide9.xml" ContentType="application/vnd.openxmlformats-officedocument.presentationml.notesSlide+xml"/>
  <Override PartName="/ppt/tags/tag17.xml" ContentType="application/vnd.openxmlformats-officedocument.presentationml.tags+xml"/>
  <Override PartName="/ppt/tags/tag18.xml" ContentType="application/vnd.openxmlformats-officedocument.presentationml.tags+xml"/>
  <Override PartName="/ppt/notesSlides/notesSlide10.xml" ContentType="application/vnd.openxmlformats-officedocument.presentationml.notesSlide+xml"/>
  <Override PartName="/ppt/tags/tag19.xml" ContentType="application/vnd.openxmlformats-officedocument.presentationml.tags+xml"/>
  <Override PartName="/ppt/tags/tag20.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84" r:id="rId3"/>
  </p:sldMasterIdLst>
  <p:notesMasterIdLst>
    <p:notesMasterId r:id="rId19"/>
  </p:notesMasterIdLst>
  <p:sldIdLst>
    <p:sldId id="3338" r:id="rId4"/>
    <p:sldId id="3292" r:id="rId5"/>
    <p:sldId id="3272" r:id="rId6"/>
    <p:sldId id="336" r:id="rId7"/>
    <p:sldId id="3339" r:id="rId8"/>
    <p:sldId id="510" r:id="rId9"/>
    <p:sldId id="258" r:id="rId10"/>
    <p:sldId id="3341" r:id="rId11"/>
    <p:sldId id="3344" r:id="rId12"/>
    <p:sldId id="3345" r:id="rId13"/>
    <p:sldId id="3342" r:id="rId14"/>
    <p:sldId id="3346" r:id="rId15"/>
    <p:sldId id="3348" r:id="rId16"/>
    <p:sldId id="3347" r:id="rId17"/>
    <p:sldId id="334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74F36CC-7848-41D4-AB3C-4B5C37159FC7}">
          <p14:sldIdLst>
            <p14:sldId id="3338"/>
            <p14:sldId id="3292"/>
            <p14:sldId id="3272"/>
            <p14:sldId id="336"/>
            <p14:sldId id="3339"/>
            <p14:sldId id="510"/>
            <p14:sldId id="258"/>
            <p14:sldId id="3341"/>
            <p14:sldId id="3344"/>
            <p14:sldId id="3345"/>
            <p14:sldId id="3342"/>
            <p14:sldId id="3346"/>
            <p14:sldId id="3348"/>
            <p14:sldId id="3347"/>
            <p14:sldId id="334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F4D4"/>
    <a:srgbClr val="05B7B7"/>
    <a:srgbClr val="99CB38"/>
    <a:srgbClr val="B4B4B4"/>
    <a:srgbClr val="D4E9A9"/>
    <a:srgbClr val="DBF200"/>
    <a:srgbClr val="455F51"/>
    <a:srgbClr val="CCFFFF"/>
    <a:srgbClr val="009A44"/>
    <a:srgbClr val="00BC5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891" autoAdjust="0"/>
    <p:restoredTop sz="92835" autoAdjust="0"/>
  </p:normalViewPr>
  <p:slideViewPr>
    <p:cSldViewPr snapToGrid="0">
      <p:cViewPr varScale="1">
        <p:scale>
          <a:sx n="58" d="100"/>
          <a:sy n="58" d="100"/>
        </p:scale>
        <p:origin x="1068"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9.emf"/></Relationships>
</file>

<file path=ppt/media/image10.PNG>
</file>

<file path=ppt/media/image11.png>
</file>

<file path=ppt/media/image12.svg>
</file>

<file path=ppt/media/image13.png>
</file>

<file path=ppt/media/image130.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017B7F-E15E-4CAC-B373-F400CEAEFCCF}" type="datetimeFigureOut">
              <a:rPr lang="en-US" smtClean="0"/>
              <a:t>4/6/2023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992FD-23D7-4F1D-A5FA-4AA62C6113BE}" type="slidenum">
              <a:rPr lang="en-US" smtClean="0"/>
              <a:t>‹#›</a:t>
            </a:fld>
            <a:endParaRPr lang="en-US" dirty="0"/>
          </a:p>
        </p:txBody>
      </p:sp>
    </p:spTree>
    <p:extLst>
      <p:ext uri="{BB962C8B-B14F-4D97-AF65-F5344CB8AC3E}">
        <p14:creationId xmlns:p14="http://schemas.microsoft.com/office/powerpoint/2010/main" val="34685868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CEF79B-17B4-460B-B087-A216EFE6F67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193949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309266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484984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Visual decision tree</a:t>
            </a:r>
          </a:p>
          <a:p>
            <a:r>
              <a:rPr lang="en-US" dirty="0"/>
              <a:t>Graph of primary metric (pick one to focus on)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992FD-23D7-4F1D-A5FA-4AA62C6113B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83246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Client: Bureau of Land Management </a:t>
            </a:r>
          </a:p>
          <a:p>
            <a:r>
              <a:rPr lang="en-US" dirty="0"/>
              <a:t>Industry: Forest and Land Management Industry</a:t>
            </a:r>
          </a:p>
          <a:p>
            <a:r>
              <a:rPr lang="en-US" dirty="0"/>
              <a:t>Where: Roosevelt National Park</a:t>
            </a:r>
          </a:p>
          <a:p>
            <a:r>
              <a:rPr lang="en-US" dirty="0"/>
              <a:t>What: Determine which trees are Lodgepole Pine trees based on the surrounding forest characteristics</a:t>
            </a:r>
          </a:p>
          <a:p>
            <a:r>
              <a:rPr lang="en-US" dirty="0"/>
              <a:t>Why: Want to thin the forest so trees won’t have to fight for light and water, and have decided there is an abundancy of Lodgepole Pine tress and cutting them down would help with the forest as well their lumber being financially beneficial.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Other considerations: the Bureau of Land Management does not want to cut down other types of trees as it will not help with the health of the forest and the lumber is worth less</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59AF6D-BA0E-4594-94DB-478664329D2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648605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sz="1800" b="0" i="0" u="none" strike="noStrike" baseline="0" dirty="0">
              <a:solidFill>
                <a:srgbClr val="000000"/>
              </a:solidFill>
              <a:latin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05444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Tags: approach, text</a:t>
            </a:r>
          </a:p>
          <a:p>
            <a:endParaRPr lang="en-US" dirty="0"/>
          </a:p>
        </p:txBody>
      </p:sp>
      <p:sp>
        <p:nvSpPr>
          <p:cNvPr id="4" name="Slide Number Placeholder 3"/>
          <p:cNvSpPr>
            <a:spLocks noGrp="1"/>
          </p:cNvSpPr>
          <p:nvPr>
            <p:ph type="sldNum" sz="quarter" idx="10"/>
          </p:nvPr>
        </p:nvSpPr>
        <p:spPr/>
        <p:txBody>
          <a:bodyPr/>
          <a:lstStyle/>
          <a:p>
            <a:fld id="{5EDD572C-0642-445C-95EA-9BF60C5DC72B}" type="slidenum">
              <a:rPr lang="en-US" smtClean="0"/>
              <a:t>7</a:t>
            </a:fld>
            <a:endParaRPr lang="en-US" dirty="0"/>
          </a:p>
        </p:txBody>
      </p:sp>
    </p:spTree>
    <p:extLst>
      <p:ext uri="{BB962C8B-B14F-4D97-AF65-F5344CB8AC3E}">
        <p14:creationId xmlns:p14="http://schemas.microsoft.com/office/powerpoint/2010/main" val="3411005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a:p>
            <a:endParaRPr lang="en-US" dirty="0"/>
          </a:p>
        </p:txBody>
      </p:sp>
      <p:sp>
        <p:nvSpPr>
          <p:cNvPr id="4" name="Slide Number Placeholder 3"/>
          <p:cNvSpPr>
            <a:spLocks noGrp="1"/>
          </p:cNvSpPr>
          <p:nvPr>
            <p:ph type="sldNum" sz="quarter" idx="5"/>
          </p:nvPr>
        </p:nvSpPr>
        <p:spPr/>
        <p:txBody>
          <a:bodyPr/>
          <a:lstStyle/>
          <a:p>
            <a:fld id="{35A992FD-23D7-4F1D-A5FA-4AA62C6113BE}" type="slidenum">
              <a:rPr lang="en-US" smtClean="0"/>
              <a:t>8</a:t>
            </a:fld>
            <a:endParaRPr lang="en-US" dirty="0"/>
          </a:p>
        </p:txBody>
      </p:sp>
    </p:spTree>
    <p:extLst>
      <p:ext uri="{BB962C8B-B14F-4D97-AF65-F5344CB8AC3E}">
        <p14:creationId xmlns:p14="http://schemas.microsoft.com/office/powerpoint/2010/main" val="136623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626796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863957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Visual decision tree</a:t>
            </a:r>
          </a:p>
          <a:p>
            <a:r>
              <a:rPr lang="en-US" dirty="0"/>
              <a:t>Graph of primary metric (pick one to focus on)</a:t>
            </a:r>
          </a:p>
        </p:txBody>
      </p:sp>
      <p:sp>
        <p:nvSpPr>
          <p:cNvPr id="4" name="Slide Number Placeholder 3"/>
          <p:cNvSpPr>
            <a:spLocks noGrp="1"/>
          </p:cNvSpPr>
          <p:nvPr>
            <p:ph type="sldNum" sz="quarter" idx="5"/>
          </p:nvPr>
        </p:nvSpPr>
        <p:spPr/>
        <p:txBody>
          <a:bodyPr/>
          <a:lstStyle/>
          <a:p>
            <a:fld id="{35A992FD-23D7-4F1D-A5FA-4AA62C6113BE}" type="slidenum">
              <a:rPr lang="en-US" smtClean="0"/>
              <a:t>11</a:t>
            </a:fld>
            <a:endParaRPr lang="en-US" dirty="0"/>
          </a:p>
        </p:txBody>
      </p:sp>
    </p:spTree>
    <p:extLst>
      <p:ext uri="{BB962C8B-B14F-4D97-AF65-F5344CB8AC3E}">
        <p14:creationId xmlns:p14="http://schemas.microsoft.com/office/powerpoint/2010/main" val="23438348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296217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image" Target="../media/image4.emf"/><Relationship Id="rId5" Type="http://schemas.openxmlformats.org/officeDocument/2006/relationships/oleObject" Target="../embeddings/oleObject2.bin"/><Relationship Id="rId4"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vmlDrawing" Target="../drawings/vmlDrawing4.vml"/><Relationship Id="rId6" Type="http://schemas.openxmlformats.org/officeDocument/2006/relationships/image" Target="../media/image4.emf"/><Relationship Id="rId5" Type="http://schemas.openxmlformats.org/officeDocument/2006/relationships/oleObject" Target="../embeddings/oleObject4.bin"/><Relationship Id="rId4"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EB9EB-871B-4EA5-AE4C-14E48DC6DA2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473E053-7D88-433B-8948-3748BD2A2A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FF1C703-031F-472C-A7F8-B89057C4F1AE}"/>
              </a:ext>
            </a:extLst>
          </p:cNvPr>
          <p:cNvSpPr>
            <a:spLocks noGrp="1"/>
          </p:cNvSpPr>
          <p:nvPr>
            <p:ph type="dt" sz="half" idx="10"/>
          </p:nvPr>
        </p:nvSpPr>
        <p:spPr/>
        <p:txBody>
          <a:bodyPr/>
          <a:lstStyle/>
          <a:p>
            <a:fld id="{7880DC51-92BF-4B76-83DA-7F0918F4800B}" type="datetimeFigureOut">
              <a:rPr lang="en-US" smtClean="0"/>
              <a:t>4/6/2023</a:t>
            </a:fld>
            <a:endParaRPr lang="en-US" dirty="0"/>
          </a:p>
        </p:txBody>
      </p:sp>
      <p:sp>
        <p:nvSpPr>
          <p:cNvPr id="5" name="Footer Placeholder 4">
            <a:extLst>
              <a:ext uri="{FF2B5EF4-FFF2-40B4-BE49-F238E27FC236}">
                <a16:creationId xmlns:a16="http://schemas.microsoft.com/office/drawing/2014/main" id="{5514B049-E580-420E-B1DD-E59DF7B358F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E6F24DB-6428-4D47-BCDF-00183C44204B}"/>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38331013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23C6F-B6EE-47E9-91DD-DB477F11AA5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E8B34BD-0932-4623-9AB8-093C4F75508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648F0C-C9FD-498A-9F8A-8CAF68A9910E}"/>
              </a:ext>
            </a:extLst>
          </p:cNvPr>
          <p:cNvSpPr>
            <a:spLocks noGrp="1"/>
          </p:cNvSpPr>
          <p:nvPr>
            <p:ph type="dt" sz="half" idx="10"/>
          </p:nvPr>
        </p:nvSpPr>
        <p:spPr/>
        <p:txBody>
          <a:bodyPr/>
          <a:lstStyle/>
          <a:p>
            <a:fld id="{7880DC51-92BF-4B76-83DA-7F0918F4800B}" type="datetimeFigureOut">
              <a:rPr lang="en-US" smtClean="0"/>
              <a:t>4/6/2023</a:t>
            </a:fld>
            <a:endParaRPr lang="en-US" dirty="0"/>
          </a:p>
        </p:txBody>
      </p:sp>
      <p:sp>
        <p:nvSpPr>
          <p:cNvPr id="5" name="Footer Placeholder 4">
            <a:extLst>
              <a:ext uri="{FF2B5EF4-FFF2-40B4-BE49-F238E27FC236}">
                <a16:creationId xmlns:a16="http://schemas.microsoft.com/office/drawing/2014/main" id="{0209E81C-60E0-4123-B89E-6D0F9A7FAD3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78315AB-5C11-4BA0-B41B-CE0BB9F34DF2}"/>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10634309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C4F84A7-6B6A-4853-B962-092A8B64609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CFB08F6-97CF-4104-9C79-4B30F674545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3F914E-E9B7-4F90-B018-94D41635F66C}"/>
              </a:ext>
            </a:extLst>
          </p:cNvPr>
          <p:cNvSpPr>
            <a:spLocks noGrp="1"/>
          </p:cNvSpPr>
          <p:nvPr>
            <p:ph type="dt" sz="half" idx="10"/>
          </p:nvPr>
        </p:nvSpPr>
        <p:spPr/>
        <p:txBody>
          <a:bodyPr/>
          <a:lstStyle/>
          <a:p>
            <a:fld id="{7880DC51-92BF-4B76-83DA-7F0918F4800B}" type="datetimeFigureOut">
              <a:rPr lang="en-US" smtClean="0"/>
              <a:t>4/6/2023</a:t>
            </a:fld>
            <a:endParaRPr lang="en-US" dirty="0"/>
          </a:p>
        </p:txBody>
      </p:sp>
      <p:sp>
        <p:nvSpPr>
          <p:cNvPr id="5" name="Footer Placeholder 4">
            <a:extLst>
              <a:ext uri="{FF2B5EF4-FFF2-40B4-BE49-F238E27FC236}">
                <a16:creationId xmlns:a16="http://schemas.microsoft.com/office/drawing/2014/main" id="{E3BC4808-858E-4EA8-AE9B-625E61D4945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AE966AA-D03C-4687-890D-740D600BB7C3}"/>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30294962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consulting marketin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64817" y="5845180"/>
            <a:ext cx="5594348" cy="505645"/>
          </a:xfrm>
          <a:prstGeom prst="rect">
            <a:avLst/>
          </a:prstGeom>
        </p:spPr>
        <p:txBody>
          <a:bodyPr lIns="0" tIns="0" rIns="0" bIns="0" anchor="b" anchorCtr="0">
            <a:noAutofit/>
          </a:bodyPr>
          <a:lstStyle>
            <a:lvl1pPr marL="0" indent="0" algn="l">
              <a:lnSpc>
                <a:spcPct val="100000"/>
              </a:lnSpc>
              <a:spcAft>
                <a:spcPts val="0"/>
              </a:spcAft>
              <a:buNone/>
              <a:defRPr sz="24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998000" cy="374400"/>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pic>
        <p:nvPicPr>
          <p:cNvPr id="18" name="Picture 17" descr="Logo&#10;&#10;Description automatically generated">
            <a:extLst>
              <a:ext uri="{FF2B5EF4-FFF2-40B4-BE49-F238E27FC236}">
                <a16:creationId xmlns:a16="http://schemas.microsoft.com/office/drawing/2014/main" id="{D9DED990-BD8A-0241-8009-44EC94BBE189}"/>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2714923" y="13855"/>
            <a:ext cx="6844723" cy="6490168"/>
          </a:xfrm>
          <a:prstGeom prst="rect">
            <a:avLst/>
          </a:prstGeom>
        </p:spPr>
      </p:pic>
    </p:spTree>
    <p:extLst>
      <p:ext uri="{BB962C8B-B14F-4D97-AF65-F5344CB8AC3E}">
        <p14:creationId xmlns:p14="http://schemas.microsoft.com/office/powerpoint/2010/main" val="2647374569"/>
      </p:ext>
    </p:extLst>
  </p:cSld>
  <p:clrMapOvr>
    <a:masterClrMapping/>
  </p:clrMapOvr>
  <p:transition>
    <p:fade/>
  </p:transition>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 blank">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64817" y="5845180"/>
            <a:ext cx="5594348" cy="505645"/>
          </a:xfrm>
          <a:prstGeom prst="rect">
            <a:avLst/>
          </a:prstGeom>
        </p:spPr>
        <p:txBody>
          <a:bodyPr lIns="0" tIns="0" rIns="0" bIns="0" anchor="b" anchorCtr="0">
            <a:noAutofit/>
          </a:bodyPr>
          <a:lstStyle>
            <a:lvl1pPr marL="0" indent="0" algn="l">
              <a:lnSpc>
                <a:spcPct val="100000"/>
              </a:lnSpc>
              <a:spcAft>
                <a:spcPts val="0"/>
              </a:spcAft>
              <a:buNone/>
              <a:defRPr sz="24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390953" cy="260647"/>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Tree>
    <p:extLst>
      <p:ext uri="{BB962C8B-B14F-4D97-AF65-F5344CB8AC3E}">
        <p14:creationId xmlns:p14="http://schemas.microsoft.com/office/powerpoint/2010/main" val="3681124298"/>
      </p:ext>
    </p:extLst>
  </p:cSld>
  <p:clrMapOvr>
    <a:masterClrMapping/>
  </p:clrMapOvr>
  <p:transition>
    <p:fade/>
  </p:transition>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Title slide - Black">
    <p:bg bwMode="gray">
      <p:bgPr>
        <a:solidFill>
          <a:schemeClr val="tx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9ED29CA-6A60-490D-9D54-EA7CC7AF832C}"/>
              </a:ext>
            </a:extLst>
          </p:cNvPr>
          <p:cNvGrpSpPr>
            <a:grpSpLocks noChangeAspect="1"/>
          </p:cNvGrpSpPr>
          <p:nvPr/>
        </p:nvGrpSpPr>
        <p:grpSpPr>
          <a:xfrm>
            <a:off x="475325" y="457200"/>
            <a:ext cx="1998000" cy="374400"/>
            <a:chOff x="398463" y="404813"/>
            <a:chExt cx="1627187" cy="307976"/>
          </a:xfrm>
          <a:solidFill>
            <a:schemeClr val="bg1"/>
          </a:solidFill>
        </p:grpSpPr>
        <p:sp>
          <p:nvSpPr>
            <p:cNvPr id="31" name="Oval 5">
              <a:extLst>
                <a:ext uri="{FF2B5EF4-FFF2-40B4-BE49-F238E27FC236}">
                  <a16:creationId xmlns:a16="http://schemas.microsoft.com/office/drawing/2014/main" id="{119E2360-A688-44DF-A6BB-76D18177CCFF}"/>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accent1"/>
                </a:solidFill>
              </a:endParaRPr>
            </a:p>
          </p:txBody>
        </p:sp>
        <p:sp>
          <p:nvSpPr>
            <p:cNvPr id="32" name="Freeform 6">
              <a:extLst>
                <a:ext uri="{FF2B5EF4-FFF2-40B4-BE49-F238E27FC236}">
                  <a16:creationId xmlns:a16="http://schemas.microsoft.com/office/drawing/2014/main" id="{4265C3C7-34A9-47F1-AB5F-2771E187891E}"/>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3" name="Rectangle 7">
              <a:extLst>
                <a:ext uri="{FF2B5EF4-FFF2-40B4-BE49-F238E27FC236}">
                  <a16:creationId xmlns:a16="http://schemas.microsoft.com/office/drawing/2014/main" id="{A9400861-EDC5-4A80-9569-C20320CE006A}"/>
                </a:ext>
              </a:extLst>
            </p:cNvPr>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4" name="Freeform 8">
              <a:extLst>
                <a:ext uri="{FF2B5EF4-FFF2-40B4-BE49-F238E27FC236}">
                  <a16:creationId xmlns:a16="http://schemas.microsoft.com/office/drawing/2014/main" id="{64DC9296-DBBC-4C4E-ACB4-7DA2607D524B}"/>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5" name="Rectangle 9">
              <a:extLst>
                <a:ext uri="{FF2B5EF4-FFF2-40B4-BE49-F238E27FC236}">
                  <a16:creationId xmlns:a16="http://schemas.microsoft.com/office/drawing/2014/main" id="{3E26591B-8E9F-4856-8284-BF3F8DB6ABC1}"/>
                </a:ext>
              </a:extLst>
            </p:cNvPr>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6" name="Rectangle 10">
              <a:extLst>
                <a:ext uri="{FF2B5EF4-FFF2-40B4-BE49-F238E27FC236}">
                  <a16:creationId xmlns:a16="http://schemas.microsoft.com/office/drawing/2014/main" id="{43F42271-5510-4D15-B07B-133237928BB4}"/>
                </a:ext>
              </a:extLst>
            </p:cNvPr>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7" name="Freeform 11">
              <a:extLst>
                <a:ext uri="{FF2B5EF4-FFF2-40B4-BE49-F238E27FC236}">
                  <a16:creationId xmlns:a16="http://schemas.microsoft.com/office/drawing/2014/main" id="{00E9FD99-54D9-422B-9717-D0DD3442A0DF}"/>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8" name="Freeform 12">
              <a:extLst>
                <a:ext uri="{FF2B5EF4-FFF2-40B4-BE49-F238E27FC236}">
                  <a16:creationId xmlns:a16="http://schemas.microsoft.com/office/drawing/2014/main" id="{BAF30821-90D3-436A-8DDF-D130E66447E2}"/>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9" name="Freeform 13">
              <a:extLst>
                <a:ext uri="{FF2B5EF4-FFF2-40B4-BE49-F238E27FC236}">
                  <a16:creationId xmlns:a16="http://schemas.microsoft.com/office/drawing/2014/main" id="{5C1A565D-B22B-4EE2-ACC9-C993D581F00C}"/>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40" name="Freeform 14">
              <a:extLst>
                <a:ext uri="{FF2B5EF4-FFF2-40B4-BE49-F238E27FC236}">
                  <a16:creationId xmlns:a16="http://schemas.microsoft.com/office/drawing/2014/main" id="{666738FD-9737-43F5-8E36-896FD725FE08}"/>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501651" y="5186207"/>
            <a:ext cx="4446269" cy="895983"/>
          </a:xfrm>
          <a:prstGeom prst="rect">
            <a:avLst/>
          </a:prstGeom>
        </p:spPr>
        <p:txBody>
          <a:bodyPr anchor="b" anchorCtr="0">
            <a:noAutofit/>
          </a:bodyPr>
          <a:lstStyle>
            <a:lvl1pPr algn="l">
              <a:lnSpc>
                <a:spcPts val="3200"/>
              </a:lnSpc>
              <a:defRPr sz="3200" b="0">
                <a:solidFill>
                  <a:schemeClr val="bg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501651" y="6381750"/>
            <a:ext cx="4446269" cy="273050"/>
          </a:xfrm>
          <a:prstGeom prst="rect">
            <a:avLst/>
          </a:prstGeom>
        </p:spPr>
        <p:txBody>
          <a:bodyPr anchor="b">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1285162969"/>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Divider - green 1">
    <p:bg bwMode="gray">
      <p:bgPr>
        <a:solidFill>
          <a:srgbClr val="43B02A"/>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73E56B-D0C2-FB48-BC2E-100F6C6F40A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B667CF09-9B0E-CC47-BB92-7C878843F029}"/>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7" name="Rectangle 2">
            <a:extLst>
              <a:ext uri="{FF2B5EF4-FFF2-40B4-BE49-F238E27FC236}">
                <a16:creationId xmlns:a16="http://schemas.microsoft.com/office/drawing/2014/main" id="{A1FC9381-36B0-1E4C-B871-2F5B1339F648}"/>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2529356367"/>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Divider - green">
    <p:bg bwMode="gray">
      <p:bgPr>
        <a:solidFill>
          <a:srgbClr val="009A44"/>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6" name="Rectangle 2">
            <a:extLst>
              <a:ext uri="{FF2B5EF4-FFF2-40B4-BE49-F238E27FC236}">
                <a16:creationId xmlns:a16="http://schemas.microsoft.com/office/drawing/2014/main" id="{C3C171E1-F702-574C-8BCD-67BD9573AF0F}"/>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2741905468"/>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Divider - teal">
    <p:bg bwMode="gray">
      <p:bgPr>
        <a:solidFill>
          <a:srgbClr val="00ABAB"/>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4F96BDF-9362-D94E-B1D2-CFAF3AD867E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84800968-F261-E84D-92F7-07E113E702E0}"/>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4" name="TextBox 3">
            <a:extLst>
              <a:ext uri="{FF2B5EF4-FFF2-40B4-BE49-F238E27FC236}">
                <a16:creationId xmlns:a16="http://schemas.microsoft.com/office/drawing/2014/main" id="{1C79FFD3-C392-464C-B50B-45DFA0B91D35}"/>
              </a:ext>
            </a:extLst>
          </p:cNvPr>
          <p:cNvSpPr txBox="1"/>
          <p:nvPr userDrawn="1"/>
        </p:nvSpPr>
        <p:spPr>
          <a:xfrm>
            <a:off x="9641840" y="162560"/>
            <a:ext cx="65" cy="184666"/>
          </a:xfrm>
          <a:prstGeom prst="rect">
            <a:avLst/>
          </a:prstGeom>
          <a:solidFill>
            <a:schemeClr val="accent5"/>
          </a:solidFill>
        </p:spPr>
        <p:txBody>
          <a:bodyPr vert="horz" wrap="none" lIns="0" tIns="0" rIns="0" bIns="0" rtlCol="0">
            <a:spAutoFit/>
          </a:bodyPr>
          <a:lstStyle/>
          <a:p>
            <a:pPr>
              <a:spcBef>
                <a:spcPts val="200"/>
              </a:spcBef>
              <a:buSzPct val="100000"/>
            </a:pPr>
            <a:endParaRPr lang="en-US" sz="1200" dirty="0"/>
          </a:p>
        </p:txBody>
      </p:sp>
      <p:sp>
        <p:nvSpPr>
          <p:cNvPr id="8" name="Rectangle 2">
            <a:extLst>
              <a:ext uri="{FF2B5EF4-FFF2-40B4-BE49-F238E27FC236}">
                <a16:creationId xmlns:a16="http://schemas.microsoft.com/office/drawing/2014/main" id="{BCED6D00-51E8-1740-BAC0-FB4EF8D42B48}"/>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3487286085"/>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Divider - blue">
    <p:bg bwMode="gray">
      <p:bgPr>
        <a:solidFill>
          <a:srgbClr val="00A3E0"/>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4F96BDF-9362-D94E-B1D2-CFAF3AD867E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84800968-F261-E84D-92F7-07E113E702E0}"/>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8" name="Rectangle 2">
            <a:extLst>
              <a:ext uri="{FF2B5EF4-FFF2-40B4-BE49-F238E27FC236}">
                <a16:creationId xmlns:a16="http://schemas.microsoft.com/office/drawing/2014/main" id="{89C772F1-0EC8-E84F-817E-BBCFCFA65DBA}"/>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3998309534"/>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Divider - black">
    <p:bg bwMode="gray">
      <p:bgPr>
        <a:solidFill>
          <a:schemeClr val="tx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F0A95D9-BBCA-6A4A-9B53-148371045DC0}"/>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5" name="Text Placeholder 2">
            <a:extLst>
              <a:ext uri="{FF2B5EF4-FFF2-40B4-BE49-F238E27FC236}">
                <a16:creationId xmlns:a16="http://schemas.microsoft.com/office/drawing/2014/main" id="{BD3718A7-D83C-7C43-935A-0F1BACB2133E}"/>
              </a:ext>
            </a:extLst>
          </p:cNvPr>
          <p:cNvSpPr>
            <a:spLocks noGrp="1"/>
          </p:cNvSpPr>
          <p:nvPr>
            <p:ph type="body" idx="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2" name="Rectangle 1">
            <a:extLst>
              <a:ext uri="{FF2B5EF4-FFF2-40B4-BE49-F238E27FC236}">
                <a16:creationId xmlns:a16="http://schemas.microsoft.com/office/drawing/2014/main" id="{0E22EC6F-5761-CA47-97ED-C213F779AABB}"/>
              </a:ext>
            </a:extLst>
          </p:cNvPr>
          <p:cNvSpPr/>
          <p:nvPr userDrawn="1"/>
        </p:nvSpPr>
        <p:spPr bwMode="gray">
          <a:xfrm>
            <a:off x="0" y="6160168"/>
            <a:ext cx="4251158" cy="697832"/>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 name="Rectangle 2">
            <a:extLst>
              <a:ext uri="{FF2B5EF4-FFF2-40B4-BE49-F238E27FC236}">
                <a16:creationId xmlns:a16="http://schemas.microsoft.com/office/drawing/2014/main" id="{7D54D02F-7235-2545-86B1-352B8AD44279}"/>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70421661"/>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5BC25-834A-465F-8419-B7643362BF4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8A71E4-1C77-41E1-AC46-6360844F022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ECDB92-9409-4B4D-AD48-62FC172694C1}"/>
              </a:ext>
            </a:extLst>
          </p:cNvPr>
          <p:cNvSpPr>
            <a:spLocks noGrp="1"/>
          </p:cNvSpPr>
          <p:nvPr>
            <p:ph type="dt" sz="half" idx="10"/>
          </p:nvPr>
        </p:nvSpPr>
        <p:spPr/>
        <p:txBody>
          <a:bodyPr/>
          <a:lstStyle/>
          <a:p>
            <a:fld id="{7880DC51-92BF-4B76-83DA-7F0918F4800B}" type="datetimeFigureOut">
              <a:rPr lang="en-US" smtClean="0"/>
              <a:t>4/6/2023</a:t>
            </a:fld>
            <a:endParaRPr lang="en-US" dirty="0"/>
          </a:p>
        </p:txBody>
      </p:sp>
      <p:sp>
        <p:nvSpPr>
          <p:cNvPr id="5" name="Footer Placeholder 4">
            <a:extLst>
              <a:ext uri="{FF2B5EF4-FFF2-40B4-BE49-F238E27FC236}">
                <a16:creationId xmlns:a16="http://schemas.microsoft.com/office/drawing/2014/main" id="{C011D6FF-A5DA-401C-AA63-1A35AB51E26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1217381-15DE-45EC-92A6-0E121284E5D7}"/>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35055388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vider - consulting marketin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04F5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31507" b="28662"/>
          <a:stretch/>
        </p:blipFill>
        <p:spPr>
          <a:xfrm>
            <a:off x="6253263" y="857249"/>
            <a:ext cx="5938738" cy="6000751"/>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458205526"/>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40" t="18471" r="31647"/>
          <a:stretch/>
        </p:blipFill>
        <p:spPr>
          <a:xfrm>
            <a:off x="6253263" y="0"/>
            <a:ext cx="5938738" cy="6858000"/>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47758693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1216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38151" t="14594" r="-282" b="3878"/>
          <a:stretch/>
        </p:blipFill>
        <p:spPr>
          <a:xfrm rot="10800000">
            <a:off x="6804950" y="0"/>
            <a:ext cx="5387050" cy="6858000"/>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80872887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tandard headline 1">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2946581122"/>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Standard headline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2752633836"/>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reative headlin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Tree>
    <p:extLst>
      <p:ext uri="{BB962C8B-B14F-4D97-AF65-F5344CB8AC3E}">
        <p14:creationId xmlns:p14="http://schemas.microsoft.com/office/powerpoint/2010/main" val="3021753875"/>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reative headlin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4" name="Text Placeholder 5">
            <a:extLst>
              <a:ext uri="{FF2B5EF4-FFF2-40B4-BE49-F238E27FC236}">
                <a16:creationId xmlns:a16="http://schemas.microsoft.com/office/drawing/2014/main" id="{BC53FB50-D1D6-AF42-954E-A60FFED3BCF9}"/>
              </a:ext>
            </a:extLst>
          </p:cNvPr>
          <p:cNvSpPr>
            <a:spLocks noGrp="1"/>
          </p:cNvSpPr>
          <p:nvPr>
            <p:ph type="body" sz="quarter" idx="15" hasCustomPrompt="1"/>
          </p:nvPr>
        </p:nvSpPr>
        <p:spPr>
          <a:xfrm>
            <a:off x="536135" y="344424"/>
            <a:ext cx="4703575" cy="176869"/>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732089473"/>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635FD2B-C9AD-40CB-9B97-9705C91FFE43}"/>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336835023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Case Study">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B912B5A-4EFE-4F10-9322-C971DDF230EF}"/>
              </a:ext>
            </a:extLst>
          </p:cNvPr>
          <p:cNvGraphicFramePr>
            <a:graphicFrameLocks noChangeAspect="1"/>
          </p:cNvGraphicFramePr>
          <p:nvPr userDrawn="1">
            <p:custDataLst>
              <p:tags r:id="rId2"/>
            </p:custDataLst>
            <p:extLst>
              <p:ext uri="{D42A27DB-BD31-4B8C-83A1-F6EECF244321}">
                <p14:modId xmlns:p14="http://schemas.microsoft.com/office/powerpoint/2010/main" val="316342864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7432" name="think-cell Slide" r:id="rId5" imgW="415" imgH="416" progId="TCLayout.ActiveDocument.1">
                  <p:embed/>
                </p:oleObj>
              </mc:Choice>
              <mc:Fallback>
                <p:oleObj name="think-cell Slide" r:id="rId5" imgW="415" imgH="416" progId="TCLayout.ActiveDocument.1">
                  <p:embed/>
                  <p:pic>
                    <p:nvPicPr>
                      <p:cNvPr id="5" name="Object 4" hidden="1">
                        <a:extLst>
                          <a:ext uri="{FF2B5EF4-FFF2-40B4-BE49-F238E27FC236}">
                            <a16:creationId xmlns:a16="http://schemas.microsoft.com/office/drawing/2014/main" id="{CB912B5A-4EFE-4F10-9322-C971DDF230E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DCF43516-C935-4785-8727-EA48BADEDCCC}"/>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80000"/>
              </a:lnSpc>
              <a:spcBef>
                <a:spcPct val="0"/>
              </a:spcBef>
              <a:spcAft>
                <a:spcPct val="0"/>
              </a:spcAft>
            </a:pPr>
            <a:endParaRPr lang="en-US" sz="2400" b="0" i="0" baseline="0" dirty="0">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BDFAB292-D9D0-4411-8456-90C02DB4019C}"/>
              </a:ext>
            </a:extLst>
          </p:cNvPr>
          <p:cNvSpPr>
            <a:spLocks noGrp="1"/>
          </p:cNvSpPr>
          <p:nvPr>
            <p:ph type="title"/>
          </p:nvPr>
        </p:nvSpPr>
        <p:spPr>
          <a:xfrm>
            <a:off x="5397500" y="669544"/>
            <a:ext cx="6137512" cy="381392"/>
          </a:xfrm>
        </p:spPr>
        <p:txBody>
          <a:bodyPr/>
          <a:lstStyle>
            <a:lvl1pPr>
              <a:defRPr sz="24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8" name="Picture Placeholder 7">
            <a:extLst>
              <a:ext uri="{FF2B5EF4-FFF2-40B4-BE49-F238E27FC236}">
                <a16:creationId xmlns:a16="http://schemas.microsoft.com/office/drawing/2014/main" id="{838CA61B-8DBB-4395-9E9F-405E5CBF79FA}"/>
              </a:ext>
            </a:extLst>
          </p:cNvPr>
          <p:cNvSpPr>
            <a:spLocks noGrp="1"/>
          </p:cNvSpPr>
          <p:nvPr>
            <p:ph type="pic" sz="quarter" idx="10" hasCustomPrompt="1"/>
          </p:nvPr>
        </p:nvSpPr>
        <p:spPr>
          <a:xfrm>
            <a:off x="0" y="0"/>
            <a:ext cx="4806950" cy="6858000"/>
          </a:xfrm>
        </p:spPr>
        <p:txBody>
          <a:bodyPr anchor="ctr"/>
          <a:lstStyle>
            <a:lvl1pPr marL="0" indent="0" algn="ctr">
              <a:buNone/>
              <a:defRPr>
                <a:solidFill>
                  <a:schemeClr val="accent6"/>
                </a:solidFill>
              </a:defRPr>
            </a:lvl1pPr>
          </a:lstStyle>
          <a:p>
            <a:r>
              <a:rPr lang="en-US" dirty="0"/>
              <a:t>Click to insert picture</a:t>
            </a:r>
          </a:p>
        </p:txBody>
      </p:sp>
      <p:sp>
        <p:nvSpPr>
          <p:cNvPr id="11" name="Text Placeholder 10">
            <a:extLst>
              <a:ext uri="{FF2B5EF4-FFF2-40B4-BE49-F238E27FC236}">
                <a16:creationId xmlns:a16="http://schemas.microsoft.com/office/drawing/2014/main" id="{6650516E-641C-4EFA-8CA7-4E0C60B42CEB}"/>
              </a:ext>
            </a:extLst>
          </p:cNvPr>
          <p:cNvSpPr>
            <a:spLocks noGrp="1"/>
          </p:cNvSpPr>
          <p:nvPr>
            <p:ph type="body" sz="quarter" idx="11" hasCustomPrompt="1"/>
          </p:nvPr>
        </p:nvSpPr>
        <p:spPr>
          <a:xfrm>
            <a:off x="5397500" y="1050936"/>
            <a:ext cx="6137512" cy="381392"/>
          </a:xfrm>
        </p:spPr>
        <p:txBody>
          <a:bodyPr/>
          <a:lstStyle>
            <a:lvl1pPr marL="0" indent="0">
              <a:buNone/>
              <a:defRPr sz="1200"/>
            </a:lvl1pPr>
          </a:lstStyle>
          <a:p>
            <a:pPr lvl="0"/>
            <a:r>
              <a:rPr lang="en-US" sz="1400"/>
              <a:t>Click to edit Master text styles</a:t>
            </a:r>
            <a:endParaRPr lang="en-US"/>
          </a:p>
        </p:txBody>
      </p:sp>
      <p:sp>
        <p:nvSpPr>
          <p:cNvPr id="12" name="Text Placeholder 5">
            <a:extLst>
              <a:ext uri="{FF2B5EF4-FFF2-40B4-BE49-F238E27FC236}">
                <a16:creationId xmlns:a16="http://schemas.microsoft.com/office/drawing/2014/main" id="{E0280C66-47F5-4458-AA31-95CF3025E372}"/>
              </a:ext>
            </a:extLst>
          </p:cNvPr>
          <p:cNvSpPr>
            <a:spLocks noGrp="1"/>
          </p:cNvSpPr>
          <p:nvPr>
            <p:ph type="body" sz="quarter" idx="15" hasCustomPrompt="1"/>
          </p:nvPr>
        </p:nvSpPr>
        <p:spPr>
          <a:xfrm>
            <a:off x="5397500" y="466344"/>
            <a:ext cx="3355848" cy="203200"/>
          </a:xfrm>
        </p:spPr>
        <p:txBody>
          <a:bodyPr vert="horz" lIns="0" tIns="0" rIns="0" bIns="0" rtlCol="0">
            <a:noAutofit/>
          </a:bodyPr>
          <a:lstStyle>
            <a:lvl1pPr marL="0" indent="0">
              <a:buNone/>
              <a:defRPr lang="en-US" sz="900" b="1" kern="0" cap="all" spc="250" baseline="0" dirty="0">
                <a:solidFill>
                  <a:schemeClr val="bg1">
                    <a:lumMod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91322602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Closing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7AACEF-E366-48FC-A098-18E7C4870237}"/>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341832" y="334964"/>
            <a:ext cx="1402720" cy="348699"/>
          </a:xfrm>
          <a:prstGeom prst="rect">
            <a:avLst/>
          </a:prstGeom>
        </p:spPr>
      </p:pic>
      <p:sp>
        <p:nvSpPr>
          <p:cNvPr id="5" name="Rectangle 4">
            <a:extLst>
              <a:ext uri="{FF2B5EF4-FFF2-40B4-BE49-F238E27FC236}">
                <a16:creationId xmlns:a16="http://schemas.microsoft.com/office/drawing/2014/main" id="{0DEF096B-E893-43B2-A07F-FB1329A5B6E6}"/>
              </a:ext>
            </a:extLst>
          </p:cNvPr>
          <p:cNvSpPr/>
          <p:nvPr userDrawn="1"/>
        </p:nvSpPr>
        <p:spPr bwMode="gray">
          <a:xfrm>
            <a:off x="11517330" y="6482993"/>
            <a:ext cx="534257" cy="308225"/>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 name="Rectangle 3">
            <a:extLst>
              <a:ext uri="{FF2B5EF4-FFF2-40B4-BE49-F238E27FC236}">
                <a16:creationId xmlns:a16="http://schemas.microsoft.com/office/drawing/2014/main" id="{A53AC127-1A6B-E347-9184-555DB7A63C59}"/>
              </a:ext>
            </a:extLst>
          </p:cNvPr>
          <p:cNvSpPr/>
          <p:nvPr userDrawn="1"/>
        </p:nvSpPr>
        <p:spPr>
          <a:xfrm>
            <a:off x="4267200" y="4918427"/>
            <a:ext cx="7010400" cy="1421928"/>
          </a:xfrm>
          <a:prstGeom prst="rect">
            <a:avLst/>
          </a:prstGeom>
        </p:spPr>
        <p:txBody>
          <a:bodyPr wrap="square" lIns="0" rIns="0" numCol="2" spcCol="182880">
            <a:spAutoFit/>
          </a:bodyPr>
          <a:lstStyle/>
          <a:p>
            <a:pPr>
              <a:lnSpc>
                <a:spcPct val="120000"/>
              </a:lnSpc>
            </a:pPr>
            <a:r>
              <a:rPr lang="en-US" sz="700" dirty="0">
                <a:latin typeface="Open Sans" charset="0"/>
                <a:ea typeface="Open Sans" charset="0"/>
                <a:cs typeface="Open Sans" charset="0"/>
              </a:rPr>
              <a:t>This publication contains general information only, and none of the member firms of Deloitte Touche Tohmatsu Limited, its member firms, or their related entities (collective, the “Deloitte Network”) is, by means of this publication, rendering professional advice or services. Before making any decision or taking any action that may affect your business, you should consult a qualified professional adviser. No entity in the Deloitte Network shall be responsible for any loss whatsoever sustained by any person who relies on this publication.</a:t>
            </a:r>
          </a:p>
          <a:p>
            <a:pPr>
              <a:lnSpc>
                <a:spcPct val="120000"/>
              </a:lnSpc>
            </a:pPr>
            <a:br>
              <a:rPr lang="en-US" sz="700" dirty="0">
                <a:latin typeface="Open Sans" charset="0"/>
                <a:ea typeface="Open Sans" charset="0"/>
                <a:cs typeface="Open Sans" charset="0"/>
              </a:rPr>
            </a:br>
            <a:br>
              <a:rPr lang="en-US" sz="700" dirty="0">
                <a:latin typeface="Open Sans" charset="0"/>
                <a:ea typeface="Open Sans" charset="0"/>
                <a:cs typeface="Open Sans" charset="0"/>
              </a:rPr>
            </a:br>
            <a:endParaRPr lang="en-US" sz="700" dirty="0">
              <a:latin typeface="Open Sans" charset="0"/>
              <a:ea typeface="Open Sans" charset="0"/>
              <a:cs typeface="Open Sans" charset="0"/>
            </a:endParaRPr>
          </a:p>
          <a:p>
            <a:pPr>
              <a:lnSpc>
                <a:spcPct val="120000"/>
              </a:lnSpc>
            </a:pPr>
            <a:r>
              <a:rPr lang="en-US" sz="700" dirty="0">
                <a:latin typeface="Open Sans" charset="0"/>
                <a:ea typeface="Open Sans" charset="0"/>
                <a:cs typeface="Open Sans" charset="0"/>
              </a:rPr>
              <a:t>As used in this document, “Deloitte” means Deloitte Consulting LLP, a subsidiary of Deloitte LLP. Please see www.deloitte.com/us/about for a detailed description of the legal structure of Deloitte USA LLP, Deloitte LLP and their respective subsidiaries. Certain services may not be available to attest clients under </a:t>
            </a:r>
            <a:br>
              <a:rPr lang="en-US" sz="700" dirty="0">
                <a:latin typeface="Open Sans" charset="0"/>
                <a:ea typeface="Open Sans" charset="0"/>
                <a:cs typeface="Open Sans" charset="0"/>
              </a:rPr>
            </a:br>
            <a:r>
              <a:rPr lang="en-US" sz="700" dirty="0">
                <a:latin typeface="Open Sans" charset="0"/>
                <a:ea typeface="Open Sans" charset="0"/>
                <a:cs typeface="Open Sans" charset="0"/>
              </a:rPr>
              <a:t>the rules and regulations of public accounting.</a:t>
            </a:r>
          </a:p>
          <a:p>
            <a:endParaRPr lang="en-US" sz="700" dirty="0">
              <a:latin typeface="Open Sans" charset="0"/>
              <a:ea typeface="Open Sans" charset="0"/>
              <a:cs typeface="Open Sans" charset="0"/>
              <a:sym typeface="Frutiger Next Pro Light" charset="0"/>
            </a:endParaRPr>
          </a:p>
          <a:p>
            <a:r>
              <a:rPr lang="en-US" sz="700" b="1" dirty="0">
                <a:latin typeface="Open Sans" charset="0"/>
                <a:ea typeface="Open Sans" charset="0"/>
                <a:cs typeface="Open Sans" charset="0"/>
                <a:sym typeface="Frutiger Next Pro Light" charset="0"/>
              </a:rPr>
              <a:t>Copyright ©2022 Deloitte Development LLC. </a:t>
            </a:r>
            <a:br>
              <a:rPr lang="en-US" sz="700" dirty="0">
                <a:latin typeface="Open Sans" charset="0"/>
                <a:ea typeface="Open Sans" charset="0"/>
                <a:cs typeface="Open Sans" charset="0"/>
                <a:sym typeface="Frutiger Next Pro Light" charset="0"/>
              </a:rPr>
            </a:br>
            <a:r>
              <a:rPr lang="en-US" sz="700" b="1" dirty="0">
                <a:latin typeface="Open Sans" charset="0"/>
                <a:ea typeface="Open Sans" charset="0"/>
                <a:cs typeface="Open Sans" charset="0"/>
                <a:sym typeface="Frutiger Next Pro Light" charset="0"/>
              </a:rPr>
              <a:t>All rights reserved. </a:t>
            </a:r>
            <a:r>
              <a:rPr lang="en-US" sz="700" b="1" dirty="0">
                <a:latin typeface="Open Sans" charset="0"/>
                <a:ea typeface="Open Sans" charset="0"/>
                <a:cs typeface="Open Sans" charset="0"/>
              </a:rPr>
              <a:t>Member of Deloitte Touche Tohmatsu Limited</a:t>
            </a:r>
          </a:p>
        </p:txBody>
      </p:sp>
      <p:sp>
        <p:nvSpPr>
          <p:cNvPr id="6" name="Text Placeholder 19">
            <a:extLst>
              <a:ext uri="{FF2B5EF4-FFF2-40B4-BE49-F238E27FC236}">
                <a16:creationId xmlns:a16="http://schemas.microsoft.com/office/drawing/2014/main" id="{969A91C6-01C4-DF45-A99D-FA99EA783003}"/>
              </a:ext>
            </a:extLst>
          </p:cNvPr>
          <p:cNvSpPr>
            <a:spLocks noGrp="1"/>
          </p:cNvSpPr>
          <p:nvPr>
            <p:ph type="body" sz="quarter" idx="10" hasCustomPrompt="1"/>
          </p:nvPr>
        </p:nvSpPr>
        <p:spPr>
          <a:xfrm>
            <a:off x="4267200" y="2489200"/>
            <a:ext cx="4040187" cy="947738"/>
          </a:xfrm>
          <a:prstGeom prst="rect">
            <a:avLst/>
          </a:prstGeom>
        </p:spPr>
        <p:txBody>
          <a:bodyPr/>
          <a:lstStyle>
            <a:lvl1pPr marL="0" indent="0">
              <a:buNone/>
              <a:defRPr sz="2800" b="1" i="0">
                <a:latin typeface="Open Sans Semibold" panose="020B0606030504020204" pitchFamily="34" charset="0"/>
                <a:ea typeface="Open Sans Semibold" panose="020B0606030504020204" pitchFamily="34" charset="0"/>
                <a:cs typeface="Open Sans Semibold" panose="020B0606030504020204" pitchFamily="34" charset="0"/>
              </a:defRPr>
            </a:lvl1pPr>
          </a:lstStyle>
          <a:p>
            <a:pPr lvl="0"/>
            <a:r>
              <a:rPr lang="en-US"/>
              <a:t>Edit Master text style</a:t>
            </a:r>
          </a:p>
        </p:txBody>
      </p:sp>
      <p:sp>
        <p:nvSpPr>
          <p:cNvPr id="7" name="Text Placeholder 21">
            <a:extLst>
              <a:ext uri="{FF2B5EF4-FFF2-40B4-BE49-F238E27FC236}">
                <a16:creationId xmlns:a16="http://schemas.microsoft.com/office/drawing/2014/main" id="{B0D81BEA-D10E-D240-BD9D-6E7B8AB2F6F0}"/>
              </a:ext>
            </a:extLst>
          </p:cNvPr>
          <p:cNvSpPr>
            <a:spLocks noGrp="1"/>
          </p:cNvSpPr>
          <p:nvPr>
            <p:ph type="body" sz="quarter" idx="11" hasCustomPrompt="1"/>
          </p:nvPr>
        </p:nvSpPr>
        <p:spPr>
          <a:xfrm>
            <a:off x="4267200" y="3436938"/>
            <a:ext cx="4040187" cy="1003300"/>
          </a:xfrm>
          <a:prstGeom prst="rect">
            <a:avLst/>
          </a:prstGeom>
        </p:spPr>
        <p:txBody>
          <a:bodyPr/>
          <a:lstStyle>
            <a:lvl1pPr marL="0" indent="0">
              <a:buNone/>
              <a:defRPr sz="1800" b="0" i="0">
                <a:latin typeface="Open Sans Light" panose="020B0306030504020204" pitchFamily="34" charset="0"/>
                <a:ea typeface="Open Sans Light" panose="020B0306030504020204" pitchFamily="34" charset="0"/>
                <a:cs typeface="Open Sans Light" panose="020B0306030504020204" pitchFamily="34" charset="0"/>
              </a:defRPr>
            </a:lvl1pPr>
            <a:lvl2pPr marL="0" indent="0">
              <a:buNone/>
              <a:defRPr b="0" i="0">
                <a:latin typeface="Open Sans Light" panose="020B0306030504020204" pitchFamily="34" charset="0"/>
                <a:ea typeface="Open Sans Light" panose="020B0306030504020204" pitchFamily="34" charset="0"/>
                <a:cs typeface="Open Sans Light" panose="020B0306030504020204" pitchFamily="34" charset="0"/>
              </a:defRPr>
            </a:lvl2pPr>
          </a:lstStyle>
          <a:p>
            <a:pPr lvl="0"/>
            <a:r>
              <a:rPr lang="en-US"/>
              <a:t>Edit Master text styles</a:t>
            </a:r>
          </a:p>
          <a:p>
            <a:pPr lvl="1"/>
            <a:r>
              <a:rPr lang="en-US"/>
              <a:t>Second level</a:t>
            </a:r>
          </a:p>
        </p:txBody>
      </p:sp>
    </p:spTree>
    <p:extLst>
      <p:ext uri="{BB962C8B-B14F-4D97-AF65-F5344CB8AC3E}">
        <p14:creationId xmlns:p14="http://schemas.microsoft.com/office/powerpoint/2010/main" val="147359804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B6DFD-5F51-45D9-A3A5-575C05D240C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80A654C-D043-4AA1-ACAC-6949BC35D1B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339D690-D2BB-472A-9A96-0E3760B3F28D}"/>
              </a:ext>
            </a:extLst>
          </p:cNvPr>
          <p:cNvSpPr>
            <a:spLocks noGrp="1"/>
          </p:cNvSpPr>
          <p:nvPr>
            <p:ph type="dt" sz="half" idx="10"/>
          </p:nvPr>
        </p:nvSpPr>
        <p:spPr/>
        <p:txBody>
          <a:bodyPr/>
          <a:lstStyle/>
          <a:p>
            <a:fld id="{7880DC51-92BF-4B76-83DA-7F0918F4800B}" type="datetimeFigureOut">
              <a:rPr lang="en-US" smtClean="0"/>
              <a:t>4/6/2023</a:t>
            </a:fld>
            <a:endParaRPr lang="en-US" dirty="0"/>
          </a:p>
        </p:txBody>
      </p:sp>
      <p:sp>
        <p:nvSpPr>
          <p:cNvPr id="5" name="Footer Placeholder 4">
            <a:extLst>
              <a:ext uri="{FF2B5EF4-FFF2-40B4-BE49-F238E27FC236}">
                <a16:creationId xmlns:a16="http://schemas.microsoft.com/office/drawing/2014/main" id="{A08922C1-0761-41B8-9FDC-205E886C2CE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726F93D-1168-46FE-93FF-8DF981B16355}"/>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425704156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Master Blocker">
    <p:bg>
      <p:bgPr>
        <a:solidFill>
          <a:schemeClr val="accent2"/>
        </a:solidFill>
        <a:effectLst/>
      </p:bgPr>
    </p:bg>
    <p:spTree>
      <p:nvGrpSpPr>
        <p:cNvPr id="1" name=""/>
        <p:cNvGrpSpPr/>
        <p:nvPr/>
      </p:nvGrpSpPr>
      <p:grpSpPr>
        <a:xfrm>
          <a:off x="0" y="0"/>
          <a:ext cx="0" cy="0"/>
          <a:chOff x="0" y="0"/>
          <a:chExt cx="0" cy="0"/>
        </a:xfrm>
      </p:grpSpPr>
      <p:sp>
        <p:nvSpPr>
          <p:cNvPr id="3" name="TextBox 2"/>
          <p:cNvSpPr txBox="1"/>
          <p:nvPr userDrawn="1"/>
        </p:nvSpPr>
        <p:spPr>
          <a:xfrm>
            <a:off x="914400" y="1217629"/>
            <a:ext cx="10363200" cy="4616648"/>
          </a:xfrm>
          <a:prstGeom prst="rect">
            <a:avLst/>
          </a:prstGeom>
          <a:noFill/>
        </p:spPr>
        <p:txBody>
          <a:bodyPr wrap="square" rtlCol="0">
            <a:spAutoFit/>
          </a:bodyPr>
          <a:lstStyle/>
          <a:p>
            <a:pPr algn="ctr"/>
            <a:r>
              <a:rPr lang="en-US" sz="11500" b="1" dirty="0">
                <a:solidFill>
                  <a:schemeClr val="bg1"/>
                </a:solidFill>
              </a:rPr>
              <a:t>Do not use this</a:t>
            </a:r>
            <a:r>
              <a:rPr lang="en-US" sz="11500" b="1" baseline="0" dirty="0">
                <a:solidFill>
                  <a:schemeClr val="bg1"/>
                </a:solidFill>
              </a:rPr>
              <a:t> layout</a:t>
            </a:r>
          </a:p>
          <a:p>
            <a:pPr algn="ctr"/>
            <a:endParaRPr lang="en-US" sz="3200" b="1" baseline="0" dirty="0"/>
          </a:p>
          <a:p>
            <a:pPr algn="ctr"/>
            <a:r>
              <a:rPr lang="en-US" sz="3200" b="0" baseline="0" dirty="0"/>
              <a:t>Delete any master slides that occur after this layout</a:t>
            </a:r>
            <a:endParaRPr lang="en-US" sz="3200" b="0" dirty="0"/>
          </a:p>
        </p:txBody>
      </p:sp>
    </p:spTree>
    <p:extLst>
      <p:ext uri="{BB962C8B-B14F-4D97-AF65-F5344CB8AC3E}">
        <p14:creationId xmlns:p14="http://schemas.microsoft.com/office/powerpoint/2010/main" val="2555711443"/>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Title,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422621056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b="1" i="0" spc="-75" dirty="0">
                <a:latin typeface="Open Sans" panose="020B0606030504020204" pitchFamily="34" charset="0"/>
                <a:ea typeface="Open Sans" panose="020B0606030504020204" pitchFamily="34" charset="0"/>
                <a:cs typeface="Open Sans" panose="020B0606030504020204" pitchFamily="34" charset="0"/>
              </a:defRPr>
            </a:lvl1pPr>
          </a:lstStyle>
          <a:p>
            <a:pPr lvl="0" defTabSz="685800">
              <a:lnSpc>
                <a:spcPct val="85000"/>
              </a:lnSpc>
            </a:pPr>
            <a:r>
              <a:rPr lang="en-US"/>
              <a:t>Click to edit Master title style</a:t>
            </a:r>
          </a:p>
        </p:txBody>
      </p:sp>
    </p:spTree>
    <p:extLst>
      <p:ext uri="{BB962C8B-B14F-4D97-AF65-F5344CB8AC3E}">
        <p14:creationId xmlns:p14="http://schemas.microsoft.com/office/powerpoint/2010/main" val="71049670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_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1187937873"/>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consulting marketin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64817" y="5845180"/>
            <a:ext cx="5594348" cy="505645"/>
          </a:xfrm>
          <a:prstGeom prst="rect">
            <a:avLst/>
          </a:prstGeom>
        </p:spPr>
        <p:txBody>
          <a:bodyPr lIns="0" tIns="0" rIns="0" bIns="0" anchor="b" anchorCtr="0">
            <a:noAutofit/>
          </a:bodyPr>
          <a:lstStyle>
            <a:lvl1pPr marL="0" indent="0" algn="l">
              <a:lnSpc>
                <a:spcPct val="100000"/>
              </a:lnSpc>
              <a:spcAft>
                <a:spcPts val="0"/>
              </a:spcAft>
              <a:buNone/>
              <a:defRPr sz="24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998000" cy="374400"/>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pic>
        <p:nvPicPr>
          <p:cNvPr id="18" name="Picture 17" descr="Logo&#10;&#10;Description automatically generated">
            <a:extLst>
              <a:ext uri="{FF2B5EF4-FFF2-40B4-BE49-F238E27FC236}">
                <a16:creationId xmlns:a16="http://schemas.microsoft.com/office/drawing/2014/main" id="{D9DED990-BD8A-0241-8009-44EC94BBE189}"/>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2714923" y="13855"/>
            <a:ext cx="6844723" cy="6490168"/>
          </a:xfrm>
          <a:prstGeom prst="rect">
            <a:avLst/>
          </a:prstGeom>
        </p:spPr>
      </p:pic>
    </p:spTree>
    <p:extLst>
      <p:ext uri="{BB962C8B-B14F-4D97-AF65-F5344CB8AC3E}">
        <p14:creationId xmlns:p14="http://schemas.microsoft.com/office/powerpoint/2010/main" val="2705174487"/>
      </p:ext>
    </p:extLst>
  </p:cSld>
  <p:clrMapOvr>
    <a:masterClrMapping/>
  </p:clrMapOvr>
  <p:transition>
    <p:fade/>
  </p:transition>
  <p:extLst>
    <p:ext uri="{DCECCB84-F9BA-43D5-87BE-67443E8EF086}">
      <p15:sldGuideLst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 blank">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64817" y="5845180"/>
            <a:ext cx="5594348" cy="505645"/>
          </a:xfrm>
          <a:prstGeom prst="rect">
            <a:avLst/>
          </a:prstGeom>
        </p:spPr>
        <p:txBody>
          <a:bodyPr lIns="0" tIns="0" rIns="0" bIns="0" anchor="b" anchorCtr="0">
            <a:noAutofit/>
          </a:bodyPr>
          <a:lstStyle>
            <a:lvl1pPr marL="0" indent="0" algn="l">
              <a:lnSpc>
                <a:spcPct val="100000"/>
              </a:lnSpc>
              <a:spcAft>
                <a:spcPts val="0"/>
              </a:spcAft>
              <a:buNone/>
              <a:defRPr sz="24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390953" cy="260647"/>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Tree>
    <p:extLst>
      <p:ext uri="{BB962C8B-B14F-4D97-AF65-F5344CB8AC3E}">
        <p14:creationId xmlns:p14="http://schemas.microsoft.com/office/powerpoint/2010/main" val="800596839"/>
      </p:ext>
    </p:extLst>
  </p:cSld>
  <p:clrMapOvr>
    <a:masterClrMapping/>
  </p:clrMapOvr>
  <p:transition>
    <p:fade/>
  </p:transition>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userDrawn="1">
  <p:cSld name="Title slide - Black">
    <p:bg bwMode="gray">
      <p:bgPr>
        <a:solidFill>
          <a:schemeClr val="tx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9ED29CA-6A60-490D-9D54-EA7CC7AF832C}"/>
              </a:ext>
            </a:extLst>
          </p:cNvPr>
          <p:cNvGrpSpPr>
            <a:grpSpLocks noChangeAspect="1"/>
          </p:cNvGrpSpPr>
          <p:nvPr/>
        </p:nvGrpSpPr>
        <p:grpSpPr>
          <a:xfrm>
            <a:off x="475325" y="457200"/>
            <a:ext cx="1998000" cy="374400"/>
            <a:chOff x="398463" y="404813"/>
            <a:chExt cx="1627187" cy="307976"/>
          </a:xfrm>
          <a:solidFill>
            <a:schemeClr val="bg1"/>
          </a:solidFill>
        </p:grpSpPr>
        <p:sp>
          <p:nvSpPr>
            <p:cNvPr id="31" name="Oval 5">
              <a:extLst>
                <a:ext uri="{FF2B5EF4-FFF2-40B4-BE49-F238E27FC236}">
                  <a16:creationId xmlns:a16="http://schemas.microsoft.com/office/drawing/2014/main" id="{119E2360-A688-44DF-A6BB-76D18177CCFF}"/>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accent1"/>
                </a:solidFill>
              </a:endParaRPr>
            </a:p>
          </p:txBody>
        </p:sp>
        <p:sp>
          <p:nvSpPr>
            <p:cNvPr id="32" name="Freeform 6">
              <a:extLst>
                <a:ext uri="{FF2B5EF4-FFF2-40B4-BE49-F238E27FC236}">
                  <a16:creationId xmlns:a16="http://schemas.microsoft.com/office/drawing/2014/main" id="{4265C3C7-34A9-47F1-AB5F-2771E187891E}"/>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3" name="Rectangle 7">
              <a:extLst>
                <a:ext uri="{FF2B5EF4-FFF2-40B4-BE49-F238E27FC236}">
                  <a16:creationId xmlns:a16="http://schemas.microsoft.com/office/drawing/2014/main" id="{A9400861-EDC5-4A80-9569-C20320CE006A}"/>
                </a:ext>
              </a:extLst>
            </p:cNvPr>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4" name="Freeform 8">
              <a:extLst>
                <a:ext uri="{FF2B5EF4-FFF2-40B4-BE49-F238E27FC236}">
                  <a16:creationId xmlns:a16="http://schemas.microsoft.com/office/drawing/2014/main" id="{64DC9296-DBBC-4C4E-ACB4-7DA2607D524B}"/>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5" name="Rectangle 9">
              <a:extLst>
                <a:ext uri="{FF2B5EF4-FFF2-40B4-BE49-F238E27FC236}">
                  <a16:creationId xmlns:a16="http://schemas.microsoft.com/office/drawing/2014/main" id="{3E26591B-8E9F-4856-8284-BF3F8DB6ABC1}"/>
                </a:ext>
              </a:extLst>
            </p:cNvPr>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6" name="Rectangle 10">
              <a:extLst>
                <a:ext uri="{FF2B5EF4-FFF2-40B4-BE49-F238E27FC236}">
                  <a16:creationId xmlns:a16="http://schemas.microsoft.com/office/drawing/2014/main" id="{43F42271-5510-4D15-B07B-133237928BB4}"/>
                </a:ext>
              </a:extLst>
            </p:cNvPr>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7" name="Freeform 11">
              <a:extLst>
                <a:ext uri="{FF2B5EF4-FFF2-40B4-BE49-F238E27FC236}">
                  <a16:creationId xmlns:a16="http://schemas.microsoft.com/office/drawing/2014/main" id="{00E9FD99-54D9-422B-9717-D0DD3442A0DF}"/>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8" name="Freeform 12">
              <a:extLst>
                <a:ext uri="{FF2B5EF4-FFF2-40B4-BE49-F238E27FC236}">
                  <a16:creationId xmlns:a16="http://schemas.microsoft.com/office/drawing/2014/main" id="{BAF30821-90D3-436A-8DDF-D130E66447E2}"/>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9" name="Freeform 13">
              <a:extLst>
                <a:ext uri="{FF2B5EF4-FFF2-40B4-BE49-F238E27FC236}">
                  <a16:creationId xmlns:a16="http://schemas.microsoft.com/office/drawing/2014/main" id="{5C1A565D-B22B-4EE2-ACC9-C993D581F00C}"/>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40" name="Freeform 14">
              <a:extLst>
                <a:ext uri="{FF2B5EF4-FFF2-40B4-BE49-F238E27FC236}">
                  <a16:creationId xmlns:a16="http://schemas.microsoft.com/office/drawing/2014/main" id="{666738FD-9737-43F5-8E36-896FD725FE08}"/>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501651" y="5186207"/>
            <a:ext cx="4446269" cy="895983"/>
          </a:xfrm>
          <a:prstGeom prst="rect">
            <a:avLst/>
          </a:prstGeom>
        </p:spPr>
        <p:txBody>
          <a:bodyPr anchor="b" anchorCtr="0">
            <a:noAutofit/>
          </a:bodyPr>
          <a:lstStyle>
            <a:lvl1pPr algn="l">
              <a:lnSpc>
                <a:spcPts val="3200"/>
              </a:lnSpc>
              <a:defRPr sz="3200" b="0">
                <a:solidFill>
                  <a:schemeClr val="bg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501651" y="6381750"/>
            <a:ext cx="4446269" cy="273050"/>
          </a:xfrm>
          <a:prstGeom prst="rect">
            <a:avLst/>
          </a:prstGeom>
        </p:spPr>
        <p:txBody>
          <a:bodyPr anchor="b">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4002691268"/>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userDrawn="1">
  <p:cSld name="Divider - green 1">
    <p:bg bwMode="gray">
      <p:bgPr>
        <a:solidFill>
          <a:srgbClr val="43B02A"/>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73E56B-D0C2-FB48-BC2E-100F6C6F40A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B667CF09-9B0E-CC47-BB92-7C878843F029}"/>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7" name="Rectangle 2">
            <a:extLst>
              <a:ext uri="{FF2B5EF4-FFF2-40B4-BE49-F238E27FC236}">
                <a16:creationId xmlns:a16="http://schemas.microsoft.com/office/drawing/2014/main" id="{A1FC9381-36B0-1E4C-B871-2F5B1339F648}"/>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2958469355"/>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Divider - green">
    <p:bg bwMode="gray">
      <p:bgPr>
        <a:solidFill>
          <a:srgbClr val="009A44"/>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6" name="Rectangle 2">
            <a:extLst>
              <a:ext uri="{FF2B5EF4-FFF2-40B4-BE49-F238E27FC236}">
                <a16:creationId xmlns:a16="http://schemas.microsoft.com/office/drawing/2014/main" id="{C3C171E1-F702-574C-8BCD-67BD9573AF0F}"/>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1905393949"/>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Divider - teal">
    <p:bg bwMode="gray">
      <p:bgPr>
        <a:solidFill>
          <a:srgbClr val="00ABAB"/>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4F96BDF-9362-D94E-B1D2-CFAF3AD867E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84800968-F261-E84D-92F7-07E113E702E0}"/>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4" name="TextBox 3">
            <a:extLst>
              <a:ext uri="{FF2B5EF4-FFF2-40B4-BE49-F238E27FC236}">
                <a16:creationId xmlns:a16="http://schemas.microsoft.com/office/drawing/2014/main" id="{1C79FFD3-C392-464C-B50B-45DFA0B91D35}"/>
              </a:ext>
            </a:extLst>
          </p:cNvPr>
          <p:cNvSpPr txBox="1"/>
          <p:nvPr userDrawn="1"/>
        </p:nvSpPr>
        <p:spPr>
          <a:xfrm>
            <a:off x="9641840" y="162560"/>
            <a:ext cx="65" cy="184666"/>
          </a:xfrm>
          <a:prstGeom prst="rect">
            <a:avLst/>
          </a:prstGeom>
          <a:solidFill>
            <a:schemeClr val="accent5"/>
          </a:solidFill>
        </p:spPr>
        <p:txBody>
          <a:bodyPr vert="horz" wrap="none" lIns="0" tIns="0" rIns="0" bIns="0" rtlCol="0">
            <a:spAutoFit/>
          </a:bodyPr>
          <a:lstStyle/>
          <a:p>
            <a:pPr>
              <a:spcBef>
                <a:spcPts val="200"/>
              </a:spcBef>
              <a:buSzPct val="100000"/>
            </a:pPr>
            <a:endParaRPr lang="en-US" sz="1200" dirty="0"/>
          </a:p>
        </p:txBody>
      </p:sp>
      <p:sp>
        <p:nvSpPr>
          <p:cNvPr id="8" name="Rectangle 2">
            <a:extLst>
              <a:ext uri="{FF2B5EF4-FFF2-40B4-BE49-F238E27FC236}">
                <a16:creationId xmlns:a16="http://schemas.microsoft.com/office/drawing/2014/main" id="{BCED6D00-51E8-1740-BAC0-FB4EF8D42B48}"/>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811118169"/>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A236C-729E-439A-94F6-034EE79155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8D2B53-11C3-42CA-A033-A4BD27496CD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62E57DC-7924-43FC-AA56-D1F7173DC23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40918F-F554-410B-B0A9-69F38EF764E0}"/>
              </a:ext>
            </a:extLst>
          </p:cNvPr>
          <p:cNvSpPr>
            <a:spLocks noGrp="1"/>
          </p:cNvSpPr>
          <p:nvPr>
            <p:ph type="dt" sz="half" idx="10"/>
          </p:nvPr>
        </p:nvSpPr>
        <p:spPr/>
        <p:txBody>
          <a:bodyPr/>
          <a:lstStyle/>
          <a:p>
            <a:fld id="{7880DC51-92BF-4B76-83DA-7F0918F4800B}" type="datetimeFigureOut">
              <a:rPr lang="en-US" smtClean="0"/>
              <a:t>4/6/2023</a:t>
            </a:fld>
            <a:endParaRPr lang="en-US" dirty="0"/>
          </a:p>
        </p:txBody>
      </p:sp>
      <p:sp>
        <p:nvSpPr>
          <p:cNvPr id="6" name="Footer Placeholder 5">
            <a:extLst>
              <a:ext uri="{FF2B5EF4-FFF2-40B4-BE49-F238E27FC236}">
                <a16:creationId xmlns:a16="http://schemas.microsoft.com/office/drawing/2014/main" id="{26E11258-B33E-4C9B-9416-D64E25A5CB2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EE6524F-C693-430E-8689-ADC06616588A}"/>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206677929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userDrawn="1">
  <p:cSld name="Divider - blue">
    <p:bg bwMode="gray">
      <p:bgPr>
        <a:solidFill>
          <a:srgbClr val="00A3E0"/>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4F96BDF-9362-D94E-B1D2-CFAF3AD867E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84800968-F261-E84D-92F7-07E113E702E0}"/>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8" name="Rectangle 2">
            <a:extLst>
              <a:ext uri="{FF2B5EF4-FFF2-40B4-BE49-F238E27FC236}">
                <a16:creationId xmlns:a16="http://schemas.microsoft.com/office/drawing/2014/main" id="{89C772F1-0EC8-E84F-817E-BBCFCFA65DBA}"/>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2549132700"/>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Divider - black">
    <p:bg bwMode="gray">
      <p:bgPr>
        <a:solidFill>
          <a:schemeClr val="tx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F0A95D9-BBCA-6A4A-9B53-148371045DC0}"/>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5" name="Text Placeholder 2">
            <a:extLst>
              <a:ext uri="{FF2B5EF4-FFF2-40B4-BE49-F238E27FC236}">
                <a16:creationId xmlns:a16="http://schemas.microsoft.com/office/drawing/2014/main" id="{BD3718A7-D83C-7C43-935A-0F1BACB2133E}"/>
              </a:ext>
            </a:extLst>
          </p:cNvPr>
          <p:cNvSpPr>
            <a:spLocks noGrp="1"/>
          </p:cNvSpPr>
          <p:nvPr>
            <p:ph type="body" idx="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2" name="Rectangle 1">
            <a:extLst>
              <a:ext uri="{FF2B5EF4-FFF2-40B4-BE49-F238E27FC236}">
                <a16:creationId xmlns:a16="http://schemas.microsoft.com/office/drawing/2014/main" id="{0E22EC6F-5761-CA47-97ED-C213F779AABB}"/>
              </a:ext>
            </a:extLst>
          </p:cNvPr>
          <p:cNvSpPr/>
          <p:nvPr userDrawn="1"/>
        </p:nvSpPr>
        <p:spPr bwMode="gray">
          <a:xfrm>
            <a:off x="0" y="6160168"/>
            <a:ext cx="4251158" cy="697832"/>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 name="Rectangle 2">
            <a:extLst>
              <a:ext uri="{FF2B5EF4-FFF2-40B4-BE49-F238E27FC236}">
                <a16:creationId xmlns:a16="http://schemas.microsoft.com/office/drawing/2014/main" id="{7D54D02F-7235-2545-86B1-352B8AD44279}"/>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1659105279"/>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ivider - consulting marketin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04F5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31507" b="28662"/>
          <a:stretch/>
        </p:blipFill>
        <p:spPr>
          <a:xfrm>
            <a:off x="6253263" y="857249"/>
            <a:ext cx="5938738" cy="6000751"/>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1294521090"/>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40" t="18471" r="31647"/>
          <a:stretch/>
        </p:blipFill>
        <p:spPr>
          <a:xfrm>
            <a:off x="6253263" y="0"/>
            <a:ext cx="5938738" cy="6858000"/>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1532774804"/>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1216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38151" t="14594" r="-282" b="3878"/>
          <a:stretch/>
        </p:blipFill>
        <p:spPr>
          <a:xfrm rot="10800000">
            <a:off x="6804950" y="0"/>
            <a:ext cx="5387050" cy="6858000"/>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3611547941"/>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tandard headline 1">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74460067"/>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Standard headline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821240292"/>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reative headlin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Tree>
    <p:extLst>
      <p:ext uri="{BB962C8B-B14F-4D97-AF65-F5344CB8AC3E}">
        <p14:creationId xmlns:p14="http://schemas.microsoft.com/office/powerpoint/2010/main" val="3395035891"/>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reative headlin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4" name="Text Placeholder 5">
            <a:extLst>
              <a:ext uri="{FF2B5EF4-FFF2-40B4-BE49-F238E27FC236}">
                <a16:creationId xmlns:a16="http://schemas.microsoft.com/office/drawing/2014/main" id="{BC53FB50-D1D6-AF42-954E-A60FFED3BCF9}"/>
              </a:ext>
            </a:extLst>
          </p:cNvPr>
          <p:cNvSpPr>
            <a:spLocks noGrp="1"/>
          </p:cNvSpPr>
          <p:nvPr>
            <p:ph type="body" sz="quarter" idx="15" hasCustomPrompt="1"/>
          </p:nvPr>
        </p:nvSpPr>
        <p:spPr>
          <a:xfrm>
            <a:off x="536135" y="344424"/>
            <a:ext cx="4703575" cy="176869"/>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817231460"/>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635FD2B-C9AD-40CB-9B97-9705C91FFE43}"/>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293924737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20FBD-300D-4BD8-AE8E-C7D880AB088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6D9B801-EAC3-4119-BB06-55F95F0529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5247EF-3EDC-4584-9B4D-1D30EBCF257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12BCD72-1903-4823-B3CF-D17129F49FE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F1FFBB5-4E77-4FB9-920D-408F5B95C80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D5317FB-5AE0-48B1-A9BF-CB04705656EA}"/>
              </a:ext>
            </a:extLst>
          </p:cNvPr>
          <p:cNvSpPr>
            <a:spLocks noGrp="1"/>
          </p:cNvSpPr>
          <p:nvPr>
            <p:ph type="dt" sz="half" idx="10"/>
          </p:nvPr>
        </p:nvSpPr>
        <p:spPr/>
        <p:txBody>
          <a:bodyPr/>
          <a:lstStyle/>
          <a:p>
            <a:fld id="{7880DC51-92BF-4B76-83DA-7F0918F4800B}" type="datetimeFigureOut">
              <a:rPr lang="en-US" smtClean="0"/>
              <a:t>4/6/2023</a:t>
            </a:fld>
            <a:endParaRPr lang="en-US" dirty="0"/>
          </a:p>
        </p:txBody>
      </p:sp>
      <p:sp>
        <p:nvSpPr>
          <p:cNvPr id="8" name="Footer Placeholder 7">
            <a:extLst>
              <a:ext uri="{FF2B5EF4-FFF2-40B4-BE49-F238E27FC236}">
                <a16:creationId xmlns:a16="http://schemas.microsoft.com/office/drawing/2014/main" id="{0BDD2255-EEF7-46C8-BA13-81D999BE7D2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61C0AA40-1F63-4692-AA10-323B57E7578C}"/>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353777211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Creative headline-3">
    <p:spTree>
      <p:nvGrpSpPr>
        <p:cNvPr id="1" name=""/>
        <p:cNvGrpSpPr/>
        <p:nvPr/>
      </p:nvGrpSpPr>
      <p:grpSpPr>
        <a:xfrm>
          <a:off x="0" y="0"/>
          <a:ext cx="0" cy="0"/>
          <a:chOff x="0" y="0"/>
          <a:chExt cx="0" cy="0"/>
        </a:xfrm>
      </p:grpSpPr>
      <p:sp>
        <p:nvSpPr>
          <p:cNvPr id="2" name="Title 1"/>
          <p:cNvSpPr>
            <a:spLocks noGrp="1"/>
          </p:cNvSpPr>
          <p:nvPr>
            <p:ph type="title"/>
          </p:nvPr>
        </p:nvSpPr>
        <p:spPr>
          <a:xfrm>
            <a:off x="530978" y="548298"/>
            <a:ext cx="3347390" cy="1995802"/>
          </a:xfrm>
        </p:spPr>
        <p:txBody>
          <a:bodyPr vert="horz" lIns="0" tIns="45720" rIns="0" bIns="0" rtlCol="0" anchor="t"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4"/>
          <p:cNvSpPr>
            <a:spLocks noGrp="1"/>
          </p:cNvSpPr>
          <p:nvPr>
            <p:ph type="body" sz="quarter" idx="16" hasCustomPrompt="1"/>
          </p:nvPr>
        </p:nvSpPr>
        <p:spPr>
          <a:xfrm>
            <a:off x="530978" y="2392822"/>
            <a:ext cx="3355975" cy="1169988"/>
          </a:xfrm>
        </p:spPr>
        <p:txBody>
          <a:bodyPr/>
          <a:lstStyle>
            <a:lvl1pPr marL="0" indent="0">
              <a:lnSpc>
                <a:spcPct val="130000"/>
              </a:lnSpc>
              <a:buNone/>
              <a:defRPr sz="1200" baseline="0"/>
            </a:lvl1pPr>
          </a:lstStyle>
          <a:p>
            <a:pPr lvl="0"/>
            <a:r>
              <a:rPr lang="en-US"/>
              <a:t>Click to edit Master text styles</a:t>
            </a:r>
          </a:p>
        </p:txBody>
      </p:sp>
    </p:spTree>
    <p:extLst>
      <p:ext uri="{BB962C8B-B14F-4D97-AF65-F5344CB8AC3E}">
        <p14:creationId xmlns:p14="http://schemas.microsoft.com/office/powerpoint/2010/main" val="354738345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Case Study">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B912B5A-4EFE-4F10-9322-C971DDF230EF}"/>
              </a:ext>
            </a:extLst>
          </p:cNvPr>
          <p:cNvGraphicFramePr>
            <a:graphicFrameLocks noChangeAspect="1"/>
          </p:cNvGraphicFramePr>
          <p:nvPr userDrawn="1">
            <p:custDataLst>
              <p:tags r:id="rId2"/>
            </p:custDataLst>
            <p:extLst>
              <p:ext uri="{D42A27DB-BD31-4B8C-83A1-F6EECF244321}">
                <p14:modId xmlns:p14="http://schemas.microsoft.com/office/powerpoint/2010/main" val="316342864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7670" name="think-cell Slide" r:id="rId5" imgW="415" imgH="416" progId="TCLayout.ActiveDocument.1">
                  <p:embed/>
                </p:oleObj>
              </mc:Choice>
              <mc:Fallback>
                <p:oleObj name="think-cell Slide" r:id="rId5" imgW="415" imgH="416" progId="TCLayout.ActiveDocument.1">
                  <p:embed/>
                  <p:pic>
                    <p:nvPicPr>
                      <p:cNvPr id="5" name="Object 4" hidden="1">
                        <a:extLst>
                          <a:ext uri="{FF2B5EF4-FFF2-40B4-BE49-F238E27FC236}">
                            <a16:creationId xmlns:a16="http://schemas.microsoft.com/office/drawing/2014/main" id="{CB912B5A-4EFE-4F10-9322-C971DDF230E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DCF43516-C935-4785-8727-EA48BADEDCCC}"/>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80000"/>
              </a:lnSpc>
              <a:spcBef>
                <a:spcPct val="0"/>
              </a:spcBef>
              <a:spcAft>
                <a:spcPct val="0"/>
              </a:spcAft>
            </a:pPr>
            <a:endParaRPr lang="en-US" sz="2400" b="0" i="0" baseline="0" dirty="0">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BDFAB292-D9D0-4411-8456-90C02DB4019C}"/>
              </a:ext>
            </a:extLst>
          </p:cNvPr>
          <p:cNvSpPr>
            <a:spLocks noGrp="1"/>
          </p:cNvSpPr>
          <p:nvPr>
            <p:ph type="title"/>
          </p:nvPr>
        </p:nvSpPr>
        <p:spPr>
          <a:xfrm>
            <a:off x="5397500" y="669544"/>
            <a:ext cx="6137512" cy="381392"/>
          </a:xfrm>
        </p:spPr>
        <p:txBody>
          <a:bodyPr/>
          <a:lstStyle>
            <a:lvl1pPr>
              <a:defRPr sz="24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8" name="Picture Placeholder 7">
            <a:extLst>
              <a:ext uri="{FF2B5EF4-FFF2-40B4-BE49-F238E27FC236}">
                <a16:creationId xmlns:a16="http://schemas.microsoft.com/office/drawing/2014/main" id="{838CA61B-8DBB-4395-9E9F-405E5CBF79FA}"/>
              </a:ext>
            </a:extLst>
          </p:cNvPr>
          <p:cNvSpPr>
            <a:spLocks noGrp="1"/>
          </p:cNvSpPr>
          <p:nvPr>
            <p:ph type="pic" sz="quarter" idx="10" hasCustomPrompt="1"/>
          </p:nvPr>
        </p:nvSpPr>
        <p:spPr>
          <a:xfrm>
            <a:off x="0" y="0"/>
            <a:ext cx="4806950" cy="6858000"/>
          </a:xfrm>
        </p:spPr>
        <p:txBody>
          <a:bodyPr anchor="ctr"/>
          <a:lstStyle>
            <a:lvl1pPr marL="0" indent="0" algn="ctr">
              <a:buNone/>
              <a:defRPr>
                <a:solidFill>
                  <a:schemeClr val="accent6"/>
                </a:solidFill>
              </a:defRPr>
            </a:lvl1pPr>
          </a:lstStyle>
          <a:p>
            <a:r>
              <a:rPr lang="en-US" dirty="0"/>
              <a:t>Click to insert picture</a:t>
            </a:r>
          </a:p>
        </p:txBody>
      </p:sp>
      <p:sp>
        <p:nvSpPr>
          <p:cNvPr id="11" name="Text Placeholder 10">
            <a:extLst>
              <a:ext uri="{FF2B5EF4-FFF2-40B4-BE49-F238E27FC236}">
                <a16:creationId xmlns:a16="http://schemas.microsoft.com/office/drawing/2014/main" id="{6650516E-641C-4EFA-8CA7-4E0C60B42CEB}"/>
              </a:ext>
            </a:extLst>
          </p:cNvPr>
          <p:cNvSpPr>
            <a:spLocks noGrp="1"/>
          </p:cNvSpPr>
          <p:nvPr>
            <p:ph type="body" sz="quarter" idx="11" hasCustomPrompt="1"/>
          </p:nvPr>
        </p:nvSpPr>
        <p:spPr>
          <a:xfrm>
            <a:off x="5397500" y="1050936"/>
            <a:ext cx="6137512" cy="381392"/>
          </a:xfrm>
        </p:spPr>
        <p:txBody>
          <a:bodyPr/>
          <a:lstStyle>
            <a:lvl1pPr marL="0" indent="0">
              <a:buNone/>
              <a:defRPr sz="1200"/>
            </a:lvl1pPr>
          </a:lstStyle>
          <a:p>
            <a:pPr lvl="0"/>
            <a:r>
              <a:rPr lang="en-US" sz="1400"/>
              <a:t>Click to edit Master text styles</a:t>
            </a:r>
            <a:endParaRPr lang="en-US"/>
          </a:p>
        </p:txBody>
      </p:sp>
      <p:sp>
        <p:nvSpPr>
          <p:cNvPr id="12" name="Text Placeholder 5">
            <a:extLst>
              <a:ext uri="{FF2B5EF4-FFF2-40B4-BE49-F238E27FC236}">
                <a16:creationId xmlns:a16="http://schemas.microsoft.com/office/drawing/2014/main" id="{E0280C66-47F5-4458-AA31-95CF3025E372}"/>
              </a:ext>
            </a:extLst>
          </p:cNvPr>
          <p:cNvSpPr>
            <a:spLocks noGrp="1"/>
          </p:cNvSpPr>
          <p:nvPr>
            <p:ph type="body" sz="quarter" idx="15" hasCustomPrompt="1"/>
          </p:nvPr>
        </p:nvSpPr>
        <p:spPr>
          <a:xfrm>
            <a:off x="5397500" y="466344"/>
            <a:ext cx="3355848" cy="203200"/>
          </a:xfrm>
        </p:spPr>
        <p:txBody>
          <a:bodyPr vert="horz" lIns="0" tIns="0" rIns="0" bIns="0" rtlCol="0">
            <a:noAutofit/>
          </a:bodyPr>
          <a:lstStyle>
            <a:lvl1pPr marL="0" indent="0">
              <a:buNone/>
              <a:defRPr lang="en-US" sz="900" b="1" kern="0" cap="all" spc="250" baseline="0" dirty="0">
                <a:solidFill>
                  <a:schemeClr val="bg1">
                    <a:lumMod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61755067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Closing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7AACEF-E366-48FC-A098-18E7C4870237}"/>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341832" y="334964"/>
            <a:ext cx="1402720" cy="348699"/>
          </a:xfrm>
          <a:prstGeom prst="rect">
            <a:avLst/>
          </a:prstGeom>
        </p:spPr>
      </p:pic>
      <p:sp>
        <p:nvSpPr>
          <p:cNvPr id="5" name="Rectangle 4">
            <a:extLst>
              <a:ext uri="{FF2B5EF4-FFF2-40B4-BE49-F238E27FC236}">
                <a16:creationId xmlns:a16="http://schemas.microsoft.com/office/drawing/2014/main" id="{0DEF096B-E893-43B2-A07F-FB1329A5B6E6}"/>
              </a:ext>
            </a:extLst>
          </p:cNvPr>
          <p:cNvSpPr/>
          <p:nvPr userDrawn="1"/>
        </p:nvSpPr>
        <p:spPr bwMode="gray">
          <a:xfrm>
            <a:off x="11517330" y="6482993"/>
            <a:ext cx="534257" cy="308225"/>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 name="Rectangle 3">
            <a:extLst>
              <a:ext uri="{FF2B5EF4-FFF2-40B4-BE49-F238E27FC236}">
                <a16:creationId xmlns:a16="http://schemas.microsoft.com/office/drawing/2014/main" id="{A53AC127-1A6B-E347-9184-555DB7A63C59}"/>
              </a:ext>
            </a:extLst>
          </p:cNvPr>
          <p:cNvSpPr/>
          <p:nvPr userDrawn="1"/>
        </p:nvSpPr>
        <p:spPr>
          <a:xfrm>
            <a:off x="4267200" y="4918427"/>
            <a:ext cx="7010400" cy="1421928"/>
          </a:xfrm>
          <a:prstGeom prst="rect">
            <a:avLst/>
          </a:prstGeom>
        </p:spPr>
        <p:txBody>
          <a:bodyPr wrap="square" lIns="0" rIns="0" numCol="2" spcCol="182880">
            <a:spAutoFit/>
          </a:bodyPr>
          <a:lstStyle/>
          <a:p>
            <a:pPr>
              <a:lnSpc>
                <a:spcPct val="120000"/>
              </a:lnSpc>
            </a:pPr>
            <a:r>
              <a:rPr lang="en-US" sz="700" dirty="0">
                <a:latin typeface="Open Sans" charset="0"/>
                <a:ea typeface="Open Sans" charset="0"/>
                <a:cs typeface="Open Sans" charset="0"/>
              </a:rPr>
              <a:t>This publication contains general information only, and none of the member firms of Deloitte Touche Tohmatsu Limited, its member firms, or their related entities (collective, the “Deloitte Network”) is, by means of this publication, rendering professional advice or services. Before making any decision or taking any action that may affect your business, you should consult a qualified professional adviser. No entity in the Deloitte Network shall be responsible for any loss whatsoever sustained by any person who relies on this publication.</a:t>
            </a:r>
          </a:p>
          <a:p>
            <a:pPr>
              <a:lnSpc>
                <a:spcPct val="120000"/>
              </a:lnSpc>
            </a:pPr>
            <a:br>
              <a:rPr lang="en-US" sz="700" dirty="0">
                <a:latin typeface="Open Sans" charset="0"/>
                <a:ea typeface="Open Sans" charset="0"/>
                <a:cs typeface="Open Sans" charset="0"/>
              </a:rPr>
            </a:br>
            <a:br>
              <a:rPr lang="en-US" sz="700" dirty="0">
                <a:latin typeface="Open Sans" charset="0"/>
                <a:ea typeface="Open Sans" charset="0"/>
                <a:cs typeface="Open Sans" charset="0"/>
              </a:rPr>
            </a:br>
            <a:endParaRPr lang="en-US" sz="700" dirty="0">
              <a:latin typeface="Open Sans" charset="0"/>
              <a:ea typeface="Open Sans" charset="0"/>
              <a:cs typeface="Open Sans" charset="0"/>
            </a:endParaRPr>
          </a:p>
          <a:p>
            <a:pPr>
              <a:lnSpc>
                <a:spcPct val="120000"/>
              </a:lnSpc>
            </a:pPr>
            <a:r>
              <a:rPr lang="en-US" sz="700" dirty="0">
                <a:latin typeface="Open Sans" charset="0"/>
                <a:ea typeface="Open Sans" charset="0"/>
                <a:cs typeface="Open Sans" charset="0"/>
              </a:rPr>
              <a:t>As used in this document, “Deloitte” means Deloitte Consulting LLP, a subsidiary of Deloitte LLP. Please see www.deloitte.com/us/about for a detailed description of the legal structure of Deloitte USA LLP, Deloitte LLP and their respective subsidiaries. Certain services may not be available to attest clients under </a:t>
            </a:r>
            <a:br>
              <a:rPr lang="en-US" sz="700" dirty="0">
                <a:latin typeface="Open Sans" charset="0"/>
                <a:ea typeface="Open Sans" charset="0"/>
                <a:cs typeface="Open Sans" charset="0"/>
              </a:rPr>
            </a:br>
            <a:r>
              <a:rPr lang="en-US" sz="700" dirty="0">
                <a:latin typeface="Open Sans" charset="0"/>
                <a:ea typeface="Open Sans" charset="0"/>
                <a:cs typeface="Open Sans" charset="0"/>
              </a:rPr>
              <a:t>the rules and regulations of public accounting.</a:t>
            </a:r>
          </a:p>
          <a:p>
            <a:endParaRPr lang="en-US" sz="700" dirty="0">
              <a:latin typeface="Open Sans" charset="0"/>
              <a:ea typeface="Open Sans" charset="0"/>
              <a:cs typeface="Open Sans" charset="0"/>
              <a:sym typeface="Frutiger Next Pro Light" charset="0"/>
            </a:endParaRPr>
          </a:p>
          <a:p>
            <a:r>
              <a:rPr lang="en-US" sz="700" b="1" dirty="0">
                <a:latin typeface="Open Sans" charset="0"/>
                <a:ea typeface="Open Sans" charset="0"/>
                <a:cs typeface="Open Sans" charset="0"/>
                <a:sym typeface="Frutiger Next Pro Light" charset="0"/>
              </a:rPr>
              <a:t>Copyright ©2022 Deloitte Development LLC. </a:t>
            </a:r>
            <a:br>
              <a:rPr lang="en-US" sz="700" dirty="0">
                <a:latin typeface="Open Sans" charset="0"/>
                <a:ea typeface="Open Sans" charset="0"/>
                <a:cs typeface="Open Sans" charset="0"/>
                <a:sym typeface="Frutiger Next Pro Light" charset="0"/>
              </a:rPr>
            </a:br>
            <a:r>
              <a:rPr lang="en-US" sz="700" b="1" dirty="0">
                <a:latin typeface="Open Sans" charset="0"/>
                <a:ea typeface="Open Sans" charset="0"/>
                <a:cs typeface="Open Sans" charset="0"/>
                <a:sym typeface="Frutiger Next Pro Light" charset="0"/>
              </a:rPr>
              <a:t>All rights reserved. </a:t>
            </a:r>
            <a:r>
              <a:rPr lang="en-US" sz="700" b="1" dirty="0">
                <a:latin typeface="Open Sans" charset="0"/>
                <a:ea typeface="Open Sans" charset="0"/>
                <a:cs typeface="Open Sans" charset="0"/>
              </a:rPr>
              <a:t>Member of Deloitte Touche Tohmatsu Limited</a:t>
            </a:r>
          </a:p>
        </p:txBody>
      </p:sp>
      <p:sp>
        <p:nvSpPr>
          <p:cNvPr id="6" name="Text Placeholder 19">
            <a:extLst>
              <a:ext uri="{FF2B5EF4-FFF2-40B4-BE49-F238E27FC236}">
                <a16:creationId xmlns:a16="http://schemas.microsoft.com/office/drawing/2014/main" id="{969A91C6-01C4-DF45-A99D-FA99EA783003}"/>
              </a:ext>
            </a:extLst>
          </p:cNvPr>
          <p:cNvSpPr>
            <a:spLocks noGrp="1"/>
          </p:cNvSpPr>
          <p:nvPr>
            <p:ph type="body" sz="quarter" idx="10" hasCustomPrompt="1"/>
          </p:nvPr>
        </p:nvSpPr>
        <p:spPr>
          <a:xfrm>
            <a:off x="4267200" y="2489200"/>
            <a:ext cx="4040187" cy="947738"/>
          </a:xfrm>
          <a:prstGeom prst="rect">
            <a:avLst/>
          </a:prstGeom>
        </p:spPr>
        <p:txBody>
          <a:bodyPr/>
          <a:lstStyle>
            <a:lvl1pPr marL="0" indent="0">
              <a:buNone/>
              <a:defRPr sz="2800" b="1" i="0">
                <a:latin typeface="Open Sans Semibold" panose="020B0606030504020204" pitchFamily="34" charset="0"/>
                <a:ea typeface="Open Sans Semibold" panose="020B0606030504020204" pitchFamily="34" charset="0"/>
                <a:cs typeface="Open Sans Semibold" panose="020B0606030504020204" pitchFamily="34" charset="0"/>
              </a:defRPr>
            </a:lvl1pPr>
          </a:lstStyle>
          <a:p>
            <a:pPr lvl="0"/>
            <a:r>
              <a:rPr lang="en-US"/>
              <a:t>Edit Master text style</a:t>
            </a:r>
          </a:p>
        </p:txBody>
      </p:sp>
      <p:sp>
        <p:nvSpPr>
          <p:cNvPr id="7" name="Text Placeholder 21">
            <a:extLst>
              <a:ext uri="{FF2B5EF4-FFF2-40B4-BE49-F238E27FC236}">
                <a16:creationId xmlns:a16="http://schemas.microsoft.com/office/drawing/2014/main" id="{B0D81BEA-D10E-D240-BD9D-6E7B8AB2F6F0}"/>
              </a:ext>
            </a:extLst>
          </p:cNvPr>
          <p:cNvSpPr>
            <a:spLocks noGrp="1"/>
          </p:cNvSpPr>
          <p:nvPr>
            <p:ph type="body" sz="quarter" idx="11" hasCustomPrompt="1"/>
          </p:nvPr>
        </p:nvSpPr>
        <p:spPr>
          <a:xfrm>
            <a:off x="4267200" y="3436938"/>
            <a:ext cx="4040187" cy="1003300"/>
          </a:xfrm>
          <a:prstGeom prst="rect">
            <a:avLst/>
          </a:prstGeom>
        </p:spPr>
        <p:txBody>
          <a:bodyPr/>
          <a:lstStyle>
            <a:lvl1pPr marL="0" indent="0">
              <a:buNone/>
              <a:defRPr sz="1800" b="0" i="0">
                <a:latin typeface="Open Sans Light" panose="020B0306030504020204" pitchFamily="34" charset="0"/>
                <a:ea typeface="Open Sans Light" panose="020B0306030504020204" pitchFamily="34" charset="0"/>
                <a:cs typeface="Open Sans Light" panose="020B0306030504020204" pitchFamily="34" charset="0"/>
              </a:defRPr>
            </a:lvl1pPr>
            <a:lvl2pPr marL="0" indent="0">
              <a:buNone/>
              <a:defRPr b="0" i="0">
                <a:latin typeface="Open Sans Light" panose="020B0306030504020204" pitchFamily="34" charset="0"/>
                <a:ea typeface="Open Sans Light" panose="020B0306030504020204" pitchFamily="34" charset="0"/>
                <a:cs typeface="Open Sans Light" panose="020B0306030504020204" pitchFamily="34" charset="0"/>
              </a:defRPr>
            </a:lvl2pPr>
          </a:lstStyle>
          <a:p>
            <a:pPr lvl="0"/>
            <a:r>
              <a:rPr lang="en-US"/>
              <a:t>Edit Master text styles</a:t>
            </a:r>
          </a:p>
          <a:p>
            <a:pPr lvl="1"/>
            <a:r>
              <a:rPr lang="en-US"/>
              <a:t>Second level</a:t>
            </a:r>
          </a:p>
        </p:txBody>
      </p:sp>
    </p:spTree>
    <p:extLst>
      <p:ext uri="{BB962C8B-B14F-4D97-AF65-F5344CB8AC3E}">
        <p14:creationId xmlns:p14="http://schemas.microsoft.com/office/powerpoint/2010/main" val="4106078531"/>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Master Blocker">
    <p:bg>
      <p:bgPr>
        <a:solidFill>
          <a:schemeClr val="accent2"/>
        </a:solidFill>
        <a:effectLst/>
      </p:bgPr>
    </p:bg>
    <p:spTree>
      <p:nvGrpSpPr>
        <p:cNvPr id="1" name=""/>
        <p:cNvGrpSpPr/>
        <p:nvPr/>
      </p:nvGrpSpPr>
      <p:grpSpPr>
        <a:xfrm>
          <a:off x="0" y="0"/>
          <a:ext cx="0" cy="0"/>
          <a:chOff x="0" y="0"/>
          <a:chExt cx="0" cy="0"/>
        </a:xfrm>
      </p:grpSpPr>
      <p:sp>
        <p:nvSpPr>
          <p:cNvPr id="3" name="TextBox 2"/>
          <p:cNvSpPr txBox="1"/>
          <p:nvPr userDrawn="1"/>
        </p:nvSpPr>
        <p:spPr>
          <a:xfrm>
            <a:off x="914400" y="1217629"/>
            <a:ext cx="10363200" cy="4616648"/>
          </a:xfrm>
          <a:prstGeom prst="rect">
            <a:avLst/>
          </a:prstGeom>
          <a:noFill/>
        </p:spPr>
        <p:txBody>
          <a:bodyPr wrap="square" rtlCol="0">
            <a:spAutoFit/>
          </a:bodyPr>
          <a:lstStyle/>
          <a:p>
            <a:pPr algn="ctr"/>
            <a:r>
              <a:rPr lang="en-US" sz="11500" b="1" dirty="0">
                <a:solidFill>
                  <a:schemeClr val="bg1"/>
                </a:solidFill>
              </a:rPr>
              <a:t>Do not use this</a:t>
            </a:r>
            <a:r>
              <a:rPr lang="en-US" sz="11500" b="1" baseline="0" dirty="0">
                <a:solidFill>
                  <a:schemeClr val="bg1"/>
                </a:solidFill>
              </a:rPr>
              <a:t> layout</a:t>
            </a:r>
          </a:p>
          <a:p>
            <a:pPr algn="ctr"/>
            <a:endParaRPr lang="en-US" sz="3200" b="1" baseline="0" dirty="0"/>
          </a:p>
          <a:p>
            <a:pPr algn="ctr"/>
            <a:r>
              <a:rPr lang="en-US" sz="3200" b="0" baseline="0" dirty="0"/>
              <a:t>Delete any master slides that occur after this layout</a:t>
            </a:r>
            <a:endParaRPr lang="en-US" sz="3200" b="0" dirty="0"/>
          </a:p>
        </p:txBody>
      </p:sp>
    </p:spTree>
    <p:extLst>
      <p:ext uri="{BB962C8B-B14F-4D97-AF65-F5344CB8AC3E}">
        <p14:creationId xmlns:p14="http://schemas.microsoft.com/office/powerpoint/2010/main" val="3638855460"/>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cSld name="Title,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34252012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b="1" i="0" spc="-75" dirty="0">
                <a:latin typeface="Open Sans" panose="020B0606030504020204" pitchFamily="34" charset="0"/>
                <a:ea typeface="Open Sans" panose="020B0606030504020204" pitchFamily="34" charset="0"/>
                <a:cs typeface="Open Sans" panose="020B0606030504020204" pitchFamily="34" charset="0"/>
              </a:defRPr>
            </a:lvl1pPr>
          </a:lstStyle>
          <a:p>
            <a:pPr lvl="0" defTabSz="685800">
              <a:lnSpc>
                <a:spcPct val="85000"/>
              </a:lnSpc>
            </a:pPr>
            <a:r>
              <a:rPr lang="en-US"/>
              <a:t>Click to edit Master title style</a:t>
            </a:r>
          </a:p>
        </p:txBody>
      </p:sp>
    </p:spTree>
    <p:extLst>
      <p:ext uri="{BB962C8B-B14F-4D97-AF65-F5344CB8AC3E}">
        <p14:creationId xmlns:p14="http://schemas.microsoft.com/office/powerpoint/2010/main" val="134068516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1_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3754696701"/>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9C5A7-3DBB-45CA-9687-5CED87A02DB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BB9FF98-B375-4A77-B43C-C5FB19CB42EC}"/>
              </a:ext>
            </a:extLst>
          </p:cNvPr>
          <p:cNvSpPr>
            <a:spLocks noGrp="1"/>
          </p:cNvSpPr>
          <p:nvPr>
            <p:ph type="dt" sz="half" idx="10"/>
          </p:nvPr>
        </p:nvSpPr>
        <p:spPr/>
        <p:txBody>
          <a:bodyPr/>
          <a:lstStyle/>
          <a:p>
            <a:fld id="{7880DC51-92BF-4B76-83DA-7F0918F4800B}" type="datetimeFigureOut">
              <a:rPr lang="en-US" smtClean="0"/>
              <a:t>4/6/2023</a:t>
            </a:fld>
            <a:endParaRPr lang="en-US" dirty="0"/>
          </a:p>
        </p:txBody>
      </p:sp>
      <p:sp>
        <p:nvSpPr>
          <p:cNvPr id="4" name="Footer Placeholder 3">
            <a:extLst>
              <a:ext uri="{FF2B5EF4-FFF2-40B4-BE49-F238E27FC236}">
                <a16:creationId xmlns:a16="http://schemas.microsoft.com/office/drawing/2014/main" id="{776EDA5F-0059-48BF-B499-A17D1B53A6EA}"/>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33D4D6CF-7E11-429B-81A9-9B60E2BF81BD}"/>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8740607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343F69-EB67-405C-9996-138E48F090E8}"/>
              </a:ext>
            </a:extLst>
          </p:cNvPr>
          <p:cNvSpPr>
            <a:spLocks noGrp="1"/>
          </p:cNvSpPr>
          <p:nvPr>
            <p:ph type="dt" sz="half" idx="10"/>
          </p:nvPr>
        </p:nvSpPr>
        <p:spPr/>
        <p:txBody>
          <a:bodyPr/>
          <a:lstStyle/>
          <a:p>
            <a:fld id="{7880DC51-92BF-4B76-83DA-7F0918F4800B}" type="datetimeFigureOut">
              <a:rPr lang="en-US" smtClean="0"/>
              <a:t>4/6/2023</a:t>
            </a:fld>
            <a:endParaRPr lang="en-US" dirty="0"/>
          </a:p>
        </p:txBody>
      </p:sp>
      <p:sp>
        <p:nvSpPr>
          <p:cNvPr id="3" name="Footer Placeholder 2">
            <a:extLst>
              <a:ext uri="{FF2B5EF4-FFF2-40B4-BE49-F238E27FC236}">
                <a16:creationId xmlns:a16="http://schemas.microsoft.com/office/drawing/2014/main" id="{A4676425-A3EA-498B-8882-7B56A6E0563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FB0B7DF-7D25-42CC-A32F-CCE67927CE86}"/>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26389350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508DA-5B64-4FDD-A047-5112023E55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423B3B5-ADFC-4847-AB8A-F6690BE6C6D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1D7A2D5-B66C-4FBA-9259-90AE10E347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CE7F96A-7425-4FE7-9A82-1AAD243E7816}"/>
              </a:ext>
            </a:extLst>
          </p:cNvPr>
          <p:cNvSpPr>
            <a:spLocks noGrp="1"/>
          </p:cNvSpPr>
          <p:nvPr>
            <p:ph type="dt" sz="half" idx="10"/>
          </p:nvPr>
        </p:nvSpPr>
        <p:spPr/>
        <p:txBody>
          <a:bodyPr/>
          <a:lstStyle/>
          <a:p>
            <a:fld id="{7880DC51-92BF-4B76-83DA-7F0918F4800B}" type="datetimeFigureOut">
              <a:rPr lang="en-US" smtClean="0"/>
              <a:t>4/6/2023</a:t>
            </a:fld>
            <a:endParaRPr lang="en-US" dirty="0"/>
          </a:p>
        </p:txBody>
      </p:sp>
      <p:sp>
        <p:nvSpPr>
          <p:cNvPr id="6" name="Footer Placeholder 5">
            <a:extLst>
              <a:ext uri="{FF2B5EF4-FFF2-40B4-BE49-F238E27FC236}">
                <a16:creationId xmlns:a16="http://schemas.microsoft.com/office/drawing/2014/main" id="{F37D0E86-1661-4F70-AFDF-2862C3F441E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0211641-0E74-4DDD-B599-7DA9EEA6956E}"/>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715855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88D51-1849-49CC-87C5-4C82F1EF3C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B78896C-E22B-4364-9262-6BCB3B363E4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FB5F3436-A265-4419-9610-C230E7BA22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2CE626-279E-4303-A8C8-EE59D58C7EE1}"/>
              </a:ext>
            </a:extLst>
          </p:cNvPr>
          <p:cNvSpPr>
            <a:spLocks noGrp="1"/>
          </p:cNvSpPr>
          <p:nvPr>
            <p:ph type="dt" sz="half" idx="10"/>
          </p:nvPr>
        </p:nvSpPr>
        <p:spPr/>
        <p:txBody>
          <a:bodyPr/>
          <a:lstStyle/>
          <a:p>
            <a:fld id="{7880DC51-92BF-4B76-83DA-7F0918F4800B}" type="datetimeFigureOut">
              <a:rPr lang="en-US" smtClean="0"/>
              <a:t>4/6/2023</a:t>
            </a:fld>
            <a:endParaRPr lang="en-US" dirty="0"/>
          </a:p>
        </p:txBody>
      </p:sp>
      <p:sp>
        <p:nvSpPr>
          <p:cNvPr id="6" name="Footer Placeholder 5">
            <a:extLst>
              <a:ext uri="{FF2B5EF4-FFF2-40B4-BE49-F238E27FC236}">
                <a16:creationId xmlns:a16="http://schemas.microsoft.com/office/drawing/2014/main" id="{E28F1347-B18D-44E4-99EB-2BF2AFD743F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657FA6D-53FA-4519-89FC-F99487211B52}"/>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42066622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oleObject" Target="../embeddings/oleObject1.bin"/><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tags" Target="../tags/tag1.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vmlDrawing" Target="../drawings/vmlDrawing1.v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image" Target="../media/image1.emf"/></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tags" Target="../tags/tag4.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vmlDrawing" Target="../drawings/vmlDrawing3.v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theme" Target="../theme/theme3.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image" Target="../media/image1.emf"/><Relationship Id="rId10" Type="http://schemas.openxmlformats.org/officeDocument/2006/relationships/slideLayout" Target="../slideLayouts/slideLayout43.xml"/><Relationship Id="rId19" Type="http://schemas.openxmlformats.org/officeDocument/2006/relationships/slideLayout" Target="../slideLayouts/slideLayout52.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oleObject" Target="../embeddings/oleObject3.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E4955B-3632-4ECF-9DFE-5F4F9BD62E1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D06DB2-A896-4FD5-8EEE-251B18926F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5A15B4-E421-42CC-8D36-44BE94E2BA4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80DC51-92BF-4B76-83DA-7F0918F4800B}" type="datetimeFigureOut">
              <a:rPr lang="en-US" smtClean="0"/>
              <a:t>4/6/2023</a:t>
            </a:fld>
            <a:endParaRPr lang="en-US" dirty="0"/>
          </a:p>
        </p:txBody>
      </p:sp>
      <p:sp>
        <p:nvSpPr>
          <p:cNvPr id="5" name="Footer Placeholder 4">
            <a:extLst>
              <a:ext uri="{FF2B5EF4-FFF2-40B4-BE49-F238E27FC236}">
                <a16:creationId xmlns:a16="http://schemas.microsoft.com/office/drawing/2014/main" id="{8C8229D4-36D1-4D49-9275-7B78370118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0F6017D2-E0D8-4D64-A23C-7246B039ED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CE2A10-037E-45D4-B2B0-C79A22615BBB}" type="slidenum">
              <a:rPr lang="en-US" smtClean="0"/>
              <a:t>‹#›</a:t>
            </a:fld>
            <a:endParaRPr lang="en-US" dirty="0"/>
          </a:p>
        </p:txBody>
      </p:sp>
    </p:spTree>
    <p:extLst>
      <p:ext uri="{BB962C8B-B14F-4D97-AF65-F5344CB8AC3E}">
        <p14:creationId xmlns:p14="http://schemas.microsoft.com/office/powerpoint/2010/main" val="39979895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5"/>
            </p:custData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18456" name="think-cell Slide" r:id="rId26" imgW="270" imgH="270" progId="TCLayout.ActiveDocument.1">
                  <p:embed/>
                </p:oleObj>
              </mc:Choice>
              <mc:Fallback>
                <p:oleObj name="think-cell Slide" r:id="rId26" imgW="270" imgH="270" progId="TCLayout.ActiveDocument.1">
                  <p:embed/>
                  <p:pic>
                    <p:nvPicPr>
                      <p:cNvPr id="4" name="Object 3" hidden="1"/>
                      <p:cNvPicPr/>
                      <p:nvPr/>
                    </p:nvPicPr>
                    <p:blipFill>
                      <a:blip r:embed="rId27"/>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402586"/>
            <a:ext cx="11252200" cy="692151"/>
          </a:xfrm>
          <a:prstGeom prst="rect">
            <a:avLst/>
          </a:prstGeom>
        </p:spPr>
        <p:txBody>
          <a:bodyPr vert="horz" lIns="0" tIns="0" rIns="0" bIns="0" rtlCol="0" anchor="t" anchorCtr="0">
            <a:noAutofit/>
          </a:bodyPr>
          <a:lstStyle/>
          <a:p>
            <a:r>
              <a:rPr lang="en-US" noProof="0"/>
              <a:t>Click to edit Master title style</a:t>
            </a:r>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Box 14">
            <a:extLst>
              <a:ext uri="{FF2B5EF4-FFF2-40B4-BE49-F238E27FC236}">
                <a16:creationId xmlns:a16="http://schemas.microsoft.com/office/drawing/2014/main" id="{7555A4A8-E969-4DAA-B77A-0C2B155A47E1}"/>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rPr>
              <a:pPr marL="0" indent="0" algn="r">
                <a:spcBef>
                  <a:spcPts val="800"/>
                </a:spcBef>
                <a:buSzPct val="100000"/>
                <a:buFont typeface="Arial"/>
                <a:buNone/>
              </a:pPr>
              <a:t>‹#›</a:t>
            </a:fld>
            <a:endParaRPr lang="en-US" sz="650" noProof="0" dirty="0">
              <a:solidFill>
                <a:schemeClr val="tx1"/>
              </a:solidFill>
            </a:endParaRPr>
          </a:p>
        </p:txBody>
      </p:sp>
    </p:spTree>
    <p:extLst>
      <p:ext uri="{BB962C8B-B14F-4D97-AF65-F5344CB8AC3E}">
        <p14:creationId xmlns:p14="http://schemas.microsoft.com/office/powerpoint/2010/main" val="6415465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8" r:id="rId17"/>
    <p:sldLayoutId id="2147483679" r:id="rId18"/>
    <p:sldLayoutId id="2147483680" r:id="rId19"/>
    <p:sldLayoutId id="2147483681" r:id="rId20"/>
    <p:sldLayoutId id="2147483682" r:id="rId21"/>
    <p:sldLayoutId id="2147483683" r:id="rId22"/>
  </p:sldLayoutIdLst>
  <p:transition>
    <p:fade/>
  </p:transition>
  <p:hf hdr="0" dt="0"/>
  <p:txStyles>
    <p:titleStyle>
      <a:lvl1pPr algn="l" defTabSz="1219170" rtl="0" eaLnBrk="1" latinLnBrk="0" hangingPunct="1">
        <a:spcBef>
          <a:spcPct val="0"/>
        </a:spcBef>
        <a:buNone/>
        <a:defRPr sz="2000" b="1" i="0" kern="1200">
          <a:solidFill>
            <a:schemeClr val="tx1"/>
          </a:solidFill>
          <a:latin typeface="Open Sans Semibold" panose="020B0606030504020204" pitchFamily="34" charset="0"/>
          <a:ea typeface="Open Sans Semibold" panose="020B0606030504020204" pitchFamily="34" charset="0"/>
          <a:cs typeface="Open Sans Semibold" panose="020B0606030504020204" pitchFamily="34" charset="0"/>
        </a:defRPr>
      </a:lvl1pPr>
    </p:titleStyle>
    <p:bodyStyle>
      <a:lvl1pPr marL="0" indent="0" algn="l" defTabSz="1219170" rtl="0" eaLnBrk="1" latinLnBrk="0" hangingPunct="1">
        <a:spcBef>
          <a:spcPts val="0"/>
        </a:spcBef>
        <a:spcAft>
          <a:spcPts val="1333"/>
        </a:spcAft>
        <a:buSzPct val="100000"/>
        <a:buFontTx/>
        <a:buNone/>
        <a:defRPr sz="1200" b="0" kern="1200">
          <a:solidFill>
            <a:schemeClr val="tx1"/>
          </a:solidFill>
          <a:latin typeface="+mn-lt"/>
          <a:ea typeface="+mn-ea"/>
          <a:cs typeface="+mn-cs"/>
        </a:defRPr>
      </a:lvl1pPr>
      <a:lvl2pPr marL="127000" indent="-127000" algn="l" defTabSz="1219170" rtl="0" eaLnBrk="1" latinLnBrk="0" hangingPunct="1">
        <a:spcBef>
          <a:spcPts val="0"/>
        </a:spcBef>
        <a:spcAft>
          <a:spcPts val="1333"/>
        </a:spcAft>
        <a:buClrTx/>
        <a:buSzPct val="100000"/>
        <a:buFont typeface="Arial" panose="020B0604020202020204" pitchFamily="34" charset="0"/>
        <a:buChar char="•"/>
        <a:defRPr lang="en-US" sz="1200" b="0" kern="1200" dirty="0" smtClean="0">
          <a:solidFill>
            <a:schemeClr val="tx1"/>
          </a:solidFill>
          <a:latin typeface="+mn-lt"/>
          <a:ea typeface="+mn-ea"/>
          <a:cs typeface="+mn-cs"/>
        </a:defRPr>
      </a:lvl2pPr>
      <a:lvl3pPr marL="2794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318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baseline="0" dirty="0" smtClean="0">
          <a:solidFill>
            <a:schemeClr val="tx1"/>
          </a:solidFill>
          <a:latin typeface="+mn-lt"/>
          <a:ea typeface="+mn-ea"/>
          <a:cs typeface="+mn-cs"/>
        </a:defRPr>
      </a:lvl4pPr>
      <a:lvl5pPr marL="584200" indent="-127000" algn="l" defTabSz="1064657" rtl="0" eaLnBrk="1" latinLnBrk="0" hangingPunct="1">
        <a:spcBef>
          <a:spcPts val="0"/>
        </a:spcBef>
        <a:spcAft>
          <a:spcPts val="1333"/>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098">
          <p15:clr>
            <a:srgbClr val="F26B43"/>
          </p15:clr>
        </p15:guide>
        <p15:guide id="2" orient="horz" pos="2160">
          <p15:clr>
            <a:srgbClr val="F26B43"/>
          </p15:clr>
        </p15:guide>
        <p15:guide id="3" orient="horz" pos="3968">
          <p15:clr>
            <a:srgbClr val="F26B43"/>
          </p15:clr>
        </p15:guide>
        <p15:guide id="4" pos="296">
          <p15:clr>
            <a:srgbClr val="F26B43"/>
          </p15:clr>
        </p15:guide>
        <p15:guide id="5" pos="7384">
          <p15:clr>
            <a:srgbClr val="F26B43"/>
          </p15:clr>
        </p15:guide>
        <p15:guide id="6" orient="horz" pos="1071">
          <p15:clr>
            <a:srgbClr val="F26B43"/>
          </p15:clr>
        </p15:guide>
        <p15:guide id="7" orient="horz" pos="245">
          <p15:clr>
            <a:srgbClr val="F26B43"/>
          </p15:clr>
        </p15:guide>
        <p15:guide id="8" orient="horz" pos="4081">
          <p15:clr>
            <a:srgbClr val="F26B43"/>
          </p15:clr>
        </p15:guide>
        <p15:guide id="10" pos="4986">
          <p15:clr>
            <a:srgbClr val="F26B43"/>
          </p15:clr>
        </p15:guide>
        <p15:guide id="12" pos="1382">
          <p15:clr>
            <a:srgbClr val="F26B43"/>
          </p15:clr>
        </p15:guide>
        <p15:guide id="13" pos="1496">
          <p15:clr>
            <a:srgbClr val="F26B43"/>
          </p15:clr>
        </p15:guide>
        <p15:guide id="14" pos="2581">
          <p15:clr>
            <a:srgbClr val="F26B43"/>
          </p15:clr>
        </p15:guide>
        <p15:guide id="15" pos="2695">
          <p15:clr>
            <a:srgbClr val="F26B43"/>
          </p15:clr>
        </p15:guide>
        <p15:guide id="16" pos="6185">
          <p15:clr>
            <a:srgbClr val="F26B43"/>
          </p15:clr>
        </p15:guide>
        <p15:guide id="17" pos="3783">
          <p15:clr>
            <a:srgbClr val="F26B43"/>
          </p15:clr>
        </p15:guide>
        <p15:guide id="18" pos="3896">
          <p15:clr>
            <a:srgbClr val="F26B43"/>
          </p15:clr>
        </p15:guide>
        <p15:guide id="19" pos="3840">
          <p15:clr>
            <a:srgbClr val="F26B43"/>
          </p15:clr>
        </p15:guide>
        <p15:guide id="20" pos="6299">
          <p15:clr>
            <a:srgbClr val="F26B43"/>
          </p15:clr>
        </p15:guide>
        <p15:guide id="21" orient="horz" pos="1049">
          <p15:clr>
            <a:srgbClr val="F26B43"/>
          </p15:clr>
        </p15:guide>
        <p15:guide id="22" orient="horz" pos="641">
          <p15:clr>
            <a:srgbClr val="F26B43"/>
          </p15:clr>
        </p15:guide>
        <p15:guide id="23" orient="horz" pos="28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6"/>
            </p:custData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28694" name="think-cell Slide" r:id="rId27" imgW="270" imgH="270" progId="TCLayout.ActiveDocument.1">
                  <p:embed/>
                </p:oleObj>
              </mc:Choice>
              <mc:Fallback>
                <p:oleObj name="think-cell Slide" r:id="rId27" imgW="270" imgH="270" progId="TCLayout.ActiveDocument.1">
                  <p:embed/>
                  <p:pic>
                    <p:nvPicPr>
                      <p:cNvPr id="4" name="Object 3" hidden="1"/>
                      <p:cNvPicPr/>
                      <p:nvPr/>
                    </p:nvPicPr>
                    <p:blipFill>
                      <a:blip r:embed="rId28"/>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402586"/>
            <a:ext cx="11252200" cy="692151"/>
          </a:xfrm>
          <a:prstGeom prst="rect">
            <a:avLst/>
          </a:prstGeom>
        </p:spPr>
        <p:txBody>
          <a:bodyPr vert="horz" lIns="0" tIns="0" rIns="0" bIns="0" rtlCol="0" anchor="t" anchorCtr="0">
            <a:noAutofit/>
          </a:bodyPr>
          <a:lstStyle/>
          <a:p>
            <a:r>
              <a:rPr lang="en-US" noProof="0"/>
              <a:t>Click to edit Master title style</a:t>
            </a:r>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Box 14">
            <a:extLst>
              <a:ext uri="{FF2B5EF4-FFF2-40B4-BE49-F238E27FC236}">
                <a16:creationId xmlns:a16="http://schemas.microsoft.com/office/drawing/2014/main" id="{7555A4A8-E969-4DAA-B77A-0C2B155A47E1}"/>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rPr>
              <a:pPr marL="0" indent="0" algn="r">
                <a:spcBef>
                  <a:spcPts val="800"/>
                </a:spcBef>
                <a:buSzPct val="100000"/>
                <a:buFont typeface="Arial"/>
                <a:buNone/>
              </a:pPr>
              <a:t>‹#›</a:t>
            </a:fld>
            <a:endParaRPr lang="en-US" sz="650" noProof="0" dirty="0">
              <a:solidFill>
                <a:schemeClr val="tx1"/>
              </a:solidFill>
            </a:endParaRPr>
          </a:p>
        </p:txBody>
      </p:sp>
    </p:spTree>
    <p:extLst>
      <p:ext uri="{BB962C8B-B14F-4D97-AF65-F5344CB8AC3E}">
        <p14:creationId xmlns:p14="http://schemas.microsoft.com/office/powerpoint/2010/main" val="124536469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 id="2147483705" r:id="rId21"/>
    <p:sldLayoutId id="2147483706" r:id="rId22"/>
    <p:sldLayoutId id="2147483707" r:id="rId23"/>
  </p:sldLayoutIdLst>
  <p:transition>
    <p:fade/>
  </p:transition>
  <p:hf hdr="0" dt="0"/>
  <p:txStyles>
    <p:titleStyle>
      <a:lvl1pPr algn="l" defTabSz="1219170" rtl="0" eaLnBrk="1" latinLnBrk="0" hangingPunct="1">
        <a:spcBef>
          <a:spcPct val="0"/>
        </a:spcBef>
        <a:buNone/>
        <a:defRPr sz="2000" b="1" i="0" kern="1200">
          <a:solidFill>
            <a:schemeClr val="tx1"/>
          </a:solidFill>
          <a:latin typeface="Open Sans Semibold" panose="020B0606030504020204" pitchFamily="34" charset="0"/>
          <a:ea typeface="Open Sans Semibold" panose="020B0606030504020204" pitchFamily="34" charset="0"/>
          <a:cs typeface="Open Sans Semibold" panose="020B0606030504020204" pitchFamily="34" charset="0"/>
        </a:defRPr>
      </a:lvl1pPr>
    </p:titleStyle>
    <p:bodyStyle>
      <a:lvl1pPr marL="0" indent="0" algn="l" defTabSz="1219170" rtl="0" eaLnBrk="1" latinLnBrk="0" hangingPunct="1">
        <a:spcBef>
          <a:spcPts val="0"/>
        </a:spcBef>
        <a:spcAft>
          <a:spcPts val="1333"/>
        </a:spcAft>
        <a:buSzPct val="100000"/>
        <a:buFontTx/>
        <a:buNone/>
        <a:defRPr sz="1200" b="0" kern="1200">
          <a:solidFill>
            <a:schemeClr val="tx1"/>
          </a:solidFill>
          <a:latin typeface="+mn-lt"/>
          <a:ea typeface="+mn-ea"/>
          <a:cs typeface="+mn-cs"/>
        </a:defRPr>
      </a:lvl1pPr>
      <a:lvl2pPr marL="127000" indent="-127000" algn="l" defTabSz="1219170" rtl="0" eaLnBrk="1" latinLnBrk="0" hangingPunct="1">
        <a:spcBef>
          <a:spcPts val="0"/>
        </a:spcBef>
        <a:spcAft>
          <a:spcPts val="1333"/>
        </a:spcAft>
        <a:buClrTx/>
        <a:buSzPct val="100000"/>
        <a:buFont typeface="Arial" panose="020B0604020202020204" pitchFamily="34" charset="0"/>
        <a:buChar char="•"/>
        <a:defRPr lang="en-US" sz="1200" b="0" kern="1200" dirty="0" smtClean="0">
          <a:solidFill>
            <a:schemeClr val="tx1"/>
          </a:solidFill>
          <a:latin typeface="+mn-lt"/>
          <a:ea typeface="+mn-ea"/>
          <a:cs typeface="+mn-cs"/>
        </a:defRPr>
      </a:lvl2pPr>
      <a:lvl3pPr marL="2794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318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baseline="0" dirty="0" smtClean="0">
          <a:solidFill>
            <a:schemeClr val="tx1"/>
          </a:solidFill>
          <a:latin typeface="+mn-lt"/>
          <a:ea typeface="+mn-ea"/>
          <a:cs typeface="+mn-cs"/>
        </a:defRPr>
      </a:lvl4pPr>
      <a:lvl5pPr marL="584200" indent="-127000" algn="l" defTabSz="1064657" rtl="0" eaLnBrk="1" latinLnBrk="0" hangingPunct="1">
        <a:spcBef>
          <a:spcPts val="0"/>
        </a:spcBef>
        <a:spcAft>
          <a:spcPts val="1333"/>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098">
          <p15:clr>
            <a:srgbClr val="F26B43"/>
          </p15:clr>
        </p15:guide>
        <p15:guide id="2" orient="horz" pos="2160">
          <p15:clr>
            <a:srgbClr val="F26B43"/>
          </p15:clr>
        </p15:guide>
        <p15:guide id="3" orient="horz" pos="3968">
          <p15:clr>
            <a:srgbClr val="F26B43"/>
          </p15:clr>
        </p15:guide>
        <p15:guide id="4" pos="296">
          <p15:clr>
            <a:srgbClr val="F26B43"/>
          </p15:clr>
        </p15:guide>
        <p15:guide id="5" pos="7384">
          <p15:clr>
            <a:srgbClr val="F26B43"/>
          </p15:clr>
        </p15:guide>
        <p15:guide id="6" orient="horz" pos="1071">
          <p15:clr>
            <a:srgbClr val="F26B43"/>
          </p15:clr>
        </p15:guide>
        <p15:guide id="7" orient="horz" pos="245">
          <p15:clr>
            <a:srgbClr val="F26B43"/>
          </p15:clr>
        </p15:guide>
        <p15:guide id="8" orient="horz" pos="4081">
          <p15:clr>
            <a:srgbClr val="F26B43"/>
          </p15:clr>
        </p15:guide>
        <p15:guide id="10" pos="4986">
          <p15:clr>
            <a:srgbClr val="F26B43"/>
          </p15:clr>
        </p15:guide>
        <p15:guide id="12" pos="1382">
          <p15:clr>
            <a:srgbClr val="F26B43"/>
          </p15:clr>
        </p15:guide>
        <p15:guide id="13" pos="1496">
          <p15:clr>
            <a:srgbClr val="F26B43"/>
          </p15:clr>
        </p15:guide>
        <p15:guide id="14" pos="2581">
          <p15:clr>
            <a:srgbClr val="F26B43"/>
          </p15:clr>
        </p15:guide>
        <p15:guide id="15" pos="2695">
          <p15:clr>
            <a:srgbClr val="F26B43"/>
          </p15:clr>
        </p15:guide>
        <p15:guide id="16" pos="6185">
          <p15:clr>
            <a:srgbClr val="F26B43"/>
          </p15:clr>
        </p15:guide>
        <p15:guide id="17" pos="3783">
          <p15:clr>
            <a:srgbClr val="F26B43"/>
          </p15:clr>
        </p15:guide>
        <p15:guide id="18" pos="3896">
          <p15:clr>
            <a:srgbClr val="F26B43"/>
          </p15:clr>
        </p15:guide>
        <p15:guide id="19" pos="3840">
          <p15:clr>
            <a:srgbClr val="F26B43"/>
          </p15:clr>
        </p15:guide>
        <p15:guide id="20" pos="6299">
          <p15:clr>
            <a:srgbClr val="F26B43"/>
          </p15:clr>
        </p15:guide>
        <p15:guide id="21" orient="horz" pos="1049">
          <p15:clr>
            <a:srgbClr val="F26B43"/>
          </p15:clr>
        </p15:guide>
        <p15:guide id="22" orient="horz" pos="641">
          <p15:clr>
            <a:srgbClr val="F26B43"/>
          </p15:clr>
        </p15:guide>
        <p15:guide id="23" orient="horz" pos="28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3.xml"/><Relationship Id="rId5" Type="http://schemas.openxmlformats.org/officeDocument/2006/relationships/image" Target="../media/image8.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8" Type="http://schemas.openxmlformats.org/officeDocument/2006/relationships/image" Target="../media/image130.png"/><Relationship Id="rId3" Type="http://schemas.openxmlformats.org/officeDocument/2006/relationships/tags" Target="../tags/tag14.xml"/><Relationship Id="rId7" Type="http://schemas.openxmlformats.org/officeDocument/2006/relationships/image" Target="../media/image9.emf"/><Relationship Id="rId2" Type="http://schemas.openxmlformats.org/officeDocument/2006/relationships/tags" Target="../tags/tag13.xml"/><Relationship Id="rId1" Type="http://schemas.openxmlformats.org/officeDocument/2006/relationships/vmlDrawing" Target="../drawings/vmlDrawing8.vml"/><Relationship Id="rId6" Type="http://schemas.openxmlformats.org/officeDocument/2006/relationships/oleObject" Target="../embeddings/oleObject8.bin"/><Relationship Id="rId11" Type="http://schemas.openxmlformats.org/officeDocument/2006/relationships/image" Target="../media/image16.png"/><Relationship Id="rId5" Type="http://schemas.openxmlformats.org/officeDocument/2006/relationships/notesSlide" Target="../notesSlides/notesSlide7.xml"/><Relationship Id="rId10" Type="http://schemas.openxmlformats.org/officeDocument/2006/relationships/image" Target="../media/image15.png"/><Relationship Id="rId4" Type="http://schemas.openxmlformats.org/officeDocument/2006/relationships/slideLayout" Target="../slideLayouts/slideLayout26.xml"/><Relationship Id="rId9"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tags" Target="../tags/tag16.xml"/><Relationship Id="rId7" Type="http://schemas.openxmlformats.org/officeDocument/2006/relationships/image" Target="../media/image9.emf"/><Relationship Id="rId2" Type="http://schemas.openxmlformats.org/officeDocument/2006/relationships/tags" Target="../tags/tag15.xml"/><Relationship Id="rId1" Type="http://schemas.openxmlformats.org/officeDocument/2006/relationships/vmlDrawing" Target="../drawings/vmlDrawing9.vml"/><Relationship Id="rId6" Type="http://schemas.openxmlformats.org/officeDocument/2006/relationships/oleObject" Target="../embeddings/oleObject8.bin"/><Relationship Id="rId5" Type="http://schemas.openxmlformats.org/officeDocument/2006/relationships/notesSlide" Target="../notesSlides/notesSlide9.xml"/><Relationship Id="rId4"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tags" Target="../tags/tag18.xml"/><Relationship Id="rId7" Type="http://schemas.openxmlformats.org/officeDocument/2006/relationships/image" Target="../media/image9.emf"/><Relationship Id="rId2" Type="http://schemas.openxmlformats.org/officeDocument/2006/relationships/tags" Target="../tags/tag17.xml"/><Relationship Id="rId1" Type="http://schemas.openxmlformats.org/officeDocument/2006/relationships/vmlDrawing" Target="../drawings/vmlDrawing10.vml"/><Relationship Id="rId6" Type="http://schemas.openxmlformats.org/officeDocument/2006/relationships/oleObject" Target="../embeddings/oleObject9.bin"/><Relationship Id="rId5" Type="http://schemas.openxmlformats.org/officeDocument/2006/relationships/notesSlide" Target="../notesSlides/notesSlide10.xml"/><Relationship Id="rId10" Type="http://schemas.openxmlformats.org/officeDocument/2006/relationships/image" Target="../media/image20.png"/><Relationship Id="rId4" Type="http://schemas.openxmlformats.org/officeDocument/2006/relationships/slideLayout" Target="../slideLayouts/slideLayout26.xml"/><Relationship Id="rId9" Type="http://schemas.openxmlformats.org/officeDocument/2006/relationships/image" Target="../media/image19.png"/></Relationships>
</file>

<file path=ppt/slides/_rels/slide1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tags" Target="../tags/tag20.xml"/><Relationship Id="rId7" Type="http://schemas.openxmlformats.org/officeDocument/2006/relationships/image" Target="../media/image9.emf"/><Relationship Id="rId2" Type="http://schemas.openxmlformats.org/officeDocument/2006/relationships/tags" Target="../tags/tag19.xml"/><Relationship Id="rId1" Type="http://schemas.openxmlformats.org/officeDocument/2006/relationships/vmlDrawing" Target="../drawings/vmlDrawing11.vml"/><Relationship Id="rId6" Type="http://schemas.openxmlformats.org/officeDocument/2006/relationships/oleObject" Target="../embeddings/oleObject8.bin"/><Relationship Id="rId5" Type="http://schemas.openxmlformats.org/officeDocument/2006/relationships/notesSlide" Target="../notesSlides/notesSlide11.xml"/><Relationship Id="rId4" Type="http://schemas.openxmlformats.org/officeDocument/2006/relationships/slideLayout" Target="../slideLayouts/slideLayout2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tags" Target="../tags/tag8.xml"/><Relationship Id="rId7" Type="http://schemas.openxmlformats.org/officeDocument/2006/relationships/image" Target="../media/image9.emf"/><Relationship Id="rId2" Type="http://schemas.openxmlformats.org/officeDocument/2006/relationships/tags" Target="../tags/tag7.xml"/><Relationship Id="rId1" Type="http://schemas.openxmlformats.org/officeDocument/2006/relationships/vmlDrawing" Target="../drawings/vmlDrawing5.vml"/><Relationship Id="rId6" Type="http://schemas.openxmlformats.org/officeDocument/2006/relationships/oleObject" Target="../embeddings/oleObject5.bin"/><Relationship Id="rId5" Type="http://schemas.openxmlformats.org/officeDocument/2006/relationships/notesSlide" Target="../notesSlides/notesSlide2.xml"/><Relationship Id="rId4"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8" Type="http://schemas.openxmlformats.org/officeDocument/2006/relationships/hyperlink" Target="https://www.kaggle.com/datasets/uciml/forest-cover-type-dataset" TargetMode="External"/><Relationship Id="rId3" Type="http://schemas.openxmlformats.org/officeDocument/2006/relationships/tags" Target="../tags/tag10.xml"/><Relationship Id="rId7" Type="http://schemas.openxmlformats.org/officeDocument/2006/relationships/image" Target="../media/image9.emf"/><Relationship Id="rId2" Type="http://schemas.openxmlformats.org/officeDocument/2006/relationships/tags" Target="../tags/tag9.xml"/><Relationship Id="rId1" Type="http://schemas.openxmlformats.org/officeDocument/2006/relationships/vmlDrawing" Target="../drawings/vmlDrawing6.vml"/><Relationship Id="rId6" Type="http://schemas.openxmlformats.org/officeDocument/2006/relationships/oleObject" Target="../embeddings/oleObject6.bin"/><Relationship Id="rId5" Type="http://schemas.openxmlformats.org/officeDocument/2006/relationships/notesSlide" Target="../notesSlides/notesSlide3.xml"/><Relationship Id="rId4" Type="http://schemas.openxmlformats.org/officeDocument/2006/relationships/slideLayout" Target="../slideLayouts/slideLayout26.xml"/><Relationship Id="rId9"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6.xml"/><Relationship Id="rId4" Type="http://schemas.openxmlformats.org/officeDocument/2006/relationships/image" Target="../media/image12.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tags" Target="../tags/tag12.xml"/><Relationship Id="rId7" Type="http://schemas.openxmlformats.org/officeDocument/2006/relationships/image" Target="../media/image9.emf"/><Relationship Id="rId2" Type="http://schemas.openxmlformats.org/officeDocument/2006/relationships/tags" Target="../tags/tag11.xml"/><Relationship Id="rId1" Type="http://schemas.openxmlformats.org/officeDocument/2006/relationships/vmlDrawing" Target="../drawings/vmlDrawing7.vml"/><Relationship Id="rId6" Type="http://schemas.openxmlformats.org/officeDocument/2006/relationships/oleObject" Target="../embeddings/oleObject7.bin"/><Relationship Id="rId5" Type="http://schemas.openxmlformats.org/officeDocument/2006/relationships/notesSlide" Target="../notesSlides/notesSlide6.xml"/><Relationship Id="rId4"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48517C1-824C-CC40-B117-4DC790EF3EC2}"/>
              </a:ext>
            </a:extLst>
          </p:cNvPr>
          <p:cNvSpPr/>
          <p:nvPr/>
        </p:nvSpPr>
        <p:spPr bwMode="gray">
          <a:xfrm>
            <a:off x="0" y="3424426"/>
            <a:ext cx="12192000" cy="3429000"/>
          </a:xfrm>
          <a:prstGeom prst="rect">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Open Sans"/>
              <a:ea typeface="+mn-ea"/>
              <a:cs typeface="+mn-cs"/>
            </a:endParaRPr>
          </a:p>
        </p:txBody>
      </p:sp>
      <p:sp>
        <p:nvSpPr>
          <p:cNvPr id="50" name="Text Placeholder 49"/>
          <p:cNvSpPr>
            <a:spLocks noGrp="1"/>
          </p:cNvSpPr>
          <p:nvPr>
            <p:ph type="body" sz="quarter" idx="13"/>
          </p:nvPr>
        </p:nvSpPr>
        <p:spPr>
          <a:xfrm>
            <a:off x="400633" y="2245407"/>
            <a:ext cx="11390734" cy="454080"/>
          </a:xfrm>
        </p:spPr>
        <p:txBody>
          <a:bodyPr/>
          <a:lstStyle/>
          <a:p>
            <a:pPr algn="ctr"/>
            <a:r>
              <a:rPr lang="en-US" dirty="0">
                <a:solidFill>
                  <a:schemeClr val="tx1"/>
                </a:solidFill>
              </a:rPr>
              <a:t>Sage Reagan</a:t>
            </a:r>
          </a:p>
        </p:txBody>
      </p:sp>
      <p:sp>
        <p:nvSpPr>
          <p:cNvPr id="34" name="Title 1"/>
          <p:cNvSpPr>
            <a:spLocks noGrp="1"/>
          </p:cNvSpPr>
          <p:nvPr>
            <p:ph type="title"/>
          </p:nvPr>
        </p:nvSpPr>
        <p:spPr>
          <a:xfrm>
            <a:off x="3070282" y="1254224"/>
            <a:ext cx="6051436" cy="917475"/>
          </a:xfrm>
        </p:spPr>
        <p:txBody>
          <a:bodyPr>
            <a:noAutofit/>
          </a:bodyPr>
          <a:lstStyle/>
          <a:p>
            <a:pPr algn="ctr"/>
            <a:r>
              <a:rPr lang="en-US" dirty="0">
                <a:solidFill>
                  <a:schemeClr val="tx1"/>
                </a:solidFill>
              </a:rPr>
              <a:t>AI Academy Apprenticeship Capstone </a:t>
            </a:r>
            <a:br>
              <a:rPr lang="en-US" dirty="0">
                <a:solidFill>
                  <a:schemeClr val="tx1"/>
                </a:solidFill>
              </a:rPr>
            </a:br>
            <a:r>
              <a:rPr lang="en-US" dirty="0">
                <a:solidFill>
                  <a:schemeClr val="tx1"/>
                </a:solidFill>
              </a:rPr>
              <a:t>Tree Coverage</a:t>
            </a:r>
          </a:p>
        </p:txBody>
      </p:sp>
      <p:pic>
        <p:nvPicPr>
          <p:cNvPr id="3" name="Picture 2" descr="A picture containing tree, outdoor, plant, forest&#10;&#10;Description automatically generated">
            <a:extLst>
              <a:ext uri="{FF2B5EF4-FFF2-40B4-BE49-F238E27FC236}">
                <a16:creationId xmlns:a16="http://schemas.microsoft.com/office/drawing/2014/main" id="{D02ABCF4-8A8C-4ABF-BDFB-E11E98F08844}"/>
              </a:ext>
            </a:extLst>
          </p:cNvPr>
          <p:cNvPicPr>
            <a:picLocks noChangeAspect="1"/>
          </p:cNvPicPr>
          <p:nvPr/>
        </p:nvPicPr>
        <p:blipFill rotWithShape="1">
          <a:blip r:embed="rId3">
            <a:extLst>
              <a:ext uri="{28A0092B-C50C-407E-A947-70E740481C1C}">
                <a14:useLocalDpi xmlns:a14="http://schemas.microsoft.com/office/drawing/2010/main" val="0"/>
              </a:ext>
            </a:extLst>
          </a:blip>
          <a:srcRect b="50133"/>
          <a:stretch/>
        </p:blipFill>
        <p:spPr>
          <a:xfrm>
            <a:off x="0" y="2896638"/>
            <a:ext cx="12192000" cy="3419852"/>
          </a:xfrm>
          <a:prstGeom prst="rect">
            <a:avLst/>
          </a:prstGeom>
        </p:spPr>
      </p:pic>
      <p:pic>
        <p:nvPicPr>
          <p:cNvPr id="5" name="Picture 4" descr="A road with trees on either side&#10;&#10;Description automatically generated with low confidence">
            <a:extLst>
              <a:ext uri="{FF2B5EF4-FFF2-40B4-BE49-F238E27FC236}">
                <a16:creationId xmlns:a16="http://schemas.microsoft.com/office/drawing/2014/main" id="{DE4A2C23-CEBD-4A63-BC9A-612551FD9FCF}"/>
              </a:ext>
            </a:extLst>
          </p:cNvPr>
          <p:cNvPicPr>
            <a:picLocks noChangeAspect="1"/>
          </p:cNvPicPr>
          <p:nvPr/>
        </p:nvPicPr>
        <p:blipFill rotWithShape="1">
          <a:blip r:embed="rId4">
            <a:extLst>
              <a:ext uri="{28A0092B-C50C-407E-A947-70E740481C1C}">
                <a14:useLocalDpi xmlns:a14="http://schemas.microsoft.com/office/drawing/2010/main" val="0"/>
              </a:ext>
            </a:extLst>
          </a:blip>
          <a:srcRect b="57907"/>
          <a:stretch/>
        </p:blipFill>
        <p:spPr>
          <a:xfrm>
            <a:off x="0" y="2887489"/>
            <a:ext cx="12192000" cy="3419853"/>
          </a:xfrm>
          <a:prstGeom prst="rect">
            <a:avLst/>
          </a:prstGeom>
        </p:spPr>
      </p:pic>
      <p:pic>
        <p:nvPicPr>
          <p:cNvPr id="6" name="Picture 5">
            <a:extLst>
              <a:ext uri="{FF2B5EF4-FFF2-40B4-BE49-F238E27FC236}">
                <a16:creationId xmlns:a16="http://schemas.microsoft.com/office/drawing/2014/main" id="{863D4A32-043E-4233-A7E4-F34A9721FD2F}"/>
              </a:ext>
            </a:extLst>
          </p:cNvPr>
          <p:cNvPicPr>
            <a:picLocks noChangeAspect="1"/>
          </p:cNvPicPr>
          <p:nvPr/>
        </p:nvPicPr>
        <p:blipFill rotWithShape="1">
          <a:blip r:embed="rId5"/>
          <a:srcRect b="47526"/>
          <a:stretch/>
        </p:blipFill>
        <p:spPr>
          <a:xfrm>
            <a:off x="0" y="2896639"/>
            <a:ext cx="12192000" cy="3598705"/>
          </a:xfrm>
          <a:prstGeom prst="rect">
            <a:avLst/>
          </a:prstGeom>
        </p:spPr>
      </p:pic>
    </p:spTree>
    <p:extLst>
      <p:ext uri="{BB962C8B-B14F-4D97-AF65-F5344CB8AC3E}">
        <p14:creationId xmlns:p14="http://schemas.microsoft.com/office/powerpoint/2010/main" val="4219311679"/>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Object 81" hidden="1">
            <a:extLst>
              <a:ext uri="{FF2B5EF4-FFF2-40B4-BE49-F238E27FC236}">
                <a16:creationId xmlns:a16="http://schemas.microsoft.com/office/drawing/2014/main" id="{41F46EF0-FED6-4A38-8D7C-B22017F7AC5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9720" name="think-cell Slide" r:id="rId6" imgW="395" imgH="396" progId="TCLayout.ActiveDocument.1">
                  <p:embed/>
                </p:oleObj>
              </mc:Choice>
              <mc:Fallback>
                <p:oleObj name="think-cell Slide" r:id="rId6" imgW="395" imgH="396" progId="TCLayout.ActiveDocument.1">
                  <p:embed/>
                  <p:pic>
                    <p:nvPicPr>
                      <p:cNvPr id="82" name="Object 81" hidden="1">
                        <a:extLst>
                          <a:ext uri="{FF2B5EF4-FFF2-40B4-BE49-F238E27FC236}">
                            <a16:creationId xmlns:a16="http://schemas.microsoft.com/office/drawing/2014/main" id="{41F46EF0-FED6-4A38-8D7C-B22017F7AC5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1" name="Rectangle 80" hidden="1">
            <a:extLst>
              <a:ext uri="{FF2B5EF4-FFF2-40B4-BE49-F238E27FC236}">
                <a16:creationId xmlns:a16="http://schemas.microsoft.com/office/drawing/2014/main" id="{545D1A1C-60AA-41A7-80D2-F2AAB9A75D0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14EB8CC-19B1-45A9-949F-0C7E8A3D44ED}"/>
              </a:ext>
            </a:extLst>
          </p:cNvPr>
          <p:cNvSpPr>
            <a:spLocks noGrp="1"/>
          </p:cNvSpPr>
          <p:nvPr>
            <p:ph type="title"/>
          </p:nvPr>
        </p:nvSpPr>
        <p:spPr/>
        <p:txBody>
          <a:bodyPr/>
          <a:lstStyle/>
          <a:p>
            <a:r>
              <a:rPr lang="en-US" dirty="0"/>
              <a:t>Evaluation Metrics </a:t>
            </a:r>
          </a:p>
        </p:txBody>
      </p:sp>
      <p:sp>
        <p:nvSpPr>
          <p:cNvPr id="4" name="Text Placeholder 3">
            <a:extLst>
              <a:ext uri="{FF2B5EF4-FFF2-40B4-BE49-F238E27FC236}">
                <a16:creationId xmlns:a16="http://schemas.microsoft.com/office/drawing/2014/main" id="{C4050FF1-9ECF-4698-8921-01A61D1D1CC2}"/>
              </a:ext>
            </a:extLst>
          </p:cNvPr>
          <p:cNvSpPr>
            <a:spLocks noGrp="1"/>
          </p:cNvSpPr>
          <p:nvPr>
            <p:ph type="body" sz="quarter" idx="14"/>
          </p:nvPr>
        </p:nvSpPr>
        <p:spPr>
          <a:xfrm>
            <a:off x="546296" y="1112803"/>
            <a:ext cx="11290104" cy="258542"/>
          </a:xfrm>
        </p:spPr>
        <p:txBody>
          <a:bodyPr/>
          <a:lstStyle/>
          <a:p>
            <a:r>
              <a:rPr lang="en-US" dirty="0"/>
              <a:t>Classification, tools, and metrics. </a:t>
            </a:r>
          </a:p>
          <a:p>
            <a:endParaRPr lang="en-US" dirty="0"/>
          </a:p>
        </p:txBody>
      </p:sp>
      <p:sp>
        <p:nvSpPr>
          <p:cNvPr id="5" name="Title 1">
            <a:extLst>
              <a:ext uri="{FF2B5EF4-FFF2-40B4-BE49-F238E27FC236}">
                <a16:creationId xmlns:a16="http://schemas.microsoft.com/office/drawing/2014/main" id="{605E43F5-DB08-478A-B62D-6B398EFCB136}"/>
              </a:ext>
            </a:extLst>
          </p:cNvPr>
          <p:cNvSpPr txBox="1">
            <a:spLocks/>
          </p:cNvSpPr>
          <p:nvPr/>
        </p:nvSpPr>
        <p:spPr>
          <a:xfrm>
            <a:off x="469900" y="402587"/>
            <a:ext cx="11252200" cy="334102"/>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1" i="0" u="none" strike="noStrike" kern="1200" cap="none" spc="-75" normalizeH="0" baseline="0" noProof="0" dirty="0">
              <a:ln>
                <a:noFill/>
              </a:ln>
              <a:solidFill>
                <a:prstClr val="black"/>
              </a:solidFill>
              <a:effectLst/>
              <a:uLnTx/>
              <a:uFillTx/>
              <a:latin typeface="Open Sans"/>
            </a:endParaRPr>
          </a:p>
        </p:txBody>
      </p:sp>
      <p:grpSp>
        <p:nvGrpSpPr>
          <p:cNvPr id="11" name="Group 10">
            <a:extLst>
              <a:ext uri="{FF2B5EF4-FFF2-40B4-BE49-F238E27FC236}">
                <a16:creationId xmlns:a16="http://schemas.microsoft.com/office/drawing/2014/main" id="{15CC96F5-8AC1-45EE-B1D7-2DF821BD3E60}"/>
              </a:ext>
            </a:extLst>
          </p:cNvPr>
          <p:cNvGrpSpPr/>
          <p:nvPr/>
        </p:nvGrpSpPr>
        <p:grpSpPr>
          <a:xfrm>
            <a:off x="536537" y="1683523"/>
            <a:ext cx="11118927" cy="1974271"/>
            <a:chOff x="602772" y="1683523"/>
            <a:chExt cx="11118927" cy="1974271"/>
          </a:xfrm>
        </p:grpSpPr>
        <mc:AlternateContent xmlns:mc="http://schemas.openxmlformats.org/markup-compatibility/2006" xmlns:a14="http://schemas.microsoft.com/office/drawing/2010/main">
          <mc:Choice Requires="a14">
            <p:sp>
              <p:nvSpPr>
                <p:cNvPr id="251" name="Rectangular Callout 40">
                  <a:extLst>
                    <a:ext uri="{FF2B5EF4-FFF2-40B4-BE49-F238E27FC236}">
                      <a16:creationId xmlns:a16="http://schemas.microsoft.com/office/drawing/2014/main" id="{5F5F1C13-7C16-4E6A-9144-3CEC27EE72AF}"/>
                    </a:ext>
                  </a:extLst>
                </p:cNvPr>
                <p:cNvSpPr/>
                <p:nvPr/>
              </p:nvSpPr>
              <p:spPr>
                <a:xfrm>
                  <a:off x="1072125" y="2480640"/>
                  <a:ext cx="2483464" cy="1166320"/>
                </a:xfrm>
                <a:prstGeom prst="rect">
                  <a:avLst/>
                </a:prstGeom>
                <a:solidFill>
                  <a:srgbClr val="E9F4D4"/>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100" b="0" i="1" u="none" strike="noStrike" kern="1200" cap="none" spc="0" normalizeH="0" baseline="0" noProof="0" dirty="0">
                      <a:ln>
                        <a:noFill/>
                      </a:ln>
                      <a:solidFill>
                        <a:srgbClr val="000000"/>
                      </a:solidFill>
                      <a:effectLst/>
                      <a:uLnTx/>
                      <a:uFillTx/>
                      <a:latin typeface="Open Sans"/>
                      <a:ea typeface="+mn-ea"/>
                      <a:cs typeface="+mn-cs"/>
                    </a:rPr>
                    <a:t>Precision</a:t>
                  </a:r>
                  <a:r>
                    <a:rPr kumimoji="0" lang="en-US" sz="1100" b="0" i="0" u="none" strike="noStrike" kern="1200" cap="none" spc="0" normalizeH="0" baseline="0" noProof="0" dirty="0">
                      <a:ln>
                        <a:noFill/>
                      </a:ln>
                      <a:solidFill>
                        <a:srgbClr val="000000"/>
                      </a:solidFill>
                      <a:effectLst/>
                      <a:uLnTx/>
                      <a:uFillTx/>
                      <a:latin typeface="Open Sans"/>
                      <a:ea typeface="+mn-ea"/>
                      <a:cs typeface="+mn-cs"/>
                    </a:rPr>
                    <a:t> = </a:t>
                  </a:r>
                </a:p>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14:m>
                    <m:oMathPara xmlns:m="http://schemas.openxmlformats.org/officeDocument/2006/math">
                      <m:oMathParaPr>
                        <m:jc m:val="centerGroup"/>
                      </m:oMathParaPr>
                      <m:oMath xmlns:m="http://schemas.openxmlformats.org/officeDocument/2006/math">
                        <m:f>
                          <m:fPr>
                            <m:ctrlP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ctrlPr>
                          </m:fPr>
                          <m:num>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𝑇𝑟𝑢𝑒</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num>
                          <m:den>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𝑃𝑟𝑒𝑑𝑖𝑐𝑡𝑒𝑑</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den>
                        </m:f>
                      </m:oMath>
                    </m:oMathPara>
                  </a14:m>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p:txBody>
            </p:sp>
          </mc:Choice>
          <mc:Fallback xmlns="">
            <p:sp>
              <p:nvSpPr>
                <p:cNvPr id="251" name="Rectangular Callout 40">
                  <a:extLst>
                    <a:ext uri="{FF2B5EF4-FFF2-40B4-BE49-F238E27FC236}">
                      <a16:creationId xmlns:a16="http://schemas.microsoft.com/office/drawing/2014/main" id="{5F5F1C13-7C16-4E6A-9144-3CEC27EE72AF}"/>
                    </a:ext>
                  </a:extLst>
                </p:cNvPr>
                <p:cNvSpPr>
                  <a:spLocks noRot="1" noChangeAspect="1" noMove="1" noResize="1" noEditPoints="1" noAdjustHandles="1" noChangeArrowheads="1" noChangeShapeType="1" noTextEdit="1"/>
                </p:cNvSpPr>
                <p:nvPr/>
              </p:nvSpPr>
              <p:spPr>
                <a:xfrm>
                  <a:off x="1072125" y="2480640"/>
                  <a:ext cx="2483464" cy="1166320"/>
                </a:xfrm>
                <a:prstGeom prst="rect">
                  <a:avLst/>
                </a:prstGeom>
                <a:blipFill>
                  <a:blip r:embed="rId8"/>
                  <a:stretch>
                    <a:fillRect/>
                  </a:stretch>
                </a:blipFill>
                <a:ln w="19050">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5" name="Rectangular Callout 40">
                  <a:extLst>
                    <a:ext uri="{FF2B5EF4-FFF2-40B4-BE49-F238E27FC236}">
                      <a16:creationId xmlns:a16="http://schemas.microsoft.com/office/drawing/2014/main" id="{E8DC4694-5A6E-4923-A3F1-E57AFC779E47}"/>
                    </a:ext>
                  </a:extLst>
                </p:cNvPr>
                <p:cNvSpPr/>
                <p:nvPr/>
              </p:nvSpPr>
              <p:spPr>
                <a:xfrm>
                  <a:off x="3774364" y="2458977"/>
                  <a:ext cx="2483464" cy="1187987"/>
                </a:xfrm>
                <a:prstGeom prst="rect">
                  <a:avLst/>
                </a:prstGeom>
                <a:solidFill>
                  <a:schemeClr val="accent3">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lang="en-US" sz="1100" i="1" dirty="0">
                      <a:solidFill>
                        <a:srgbClr val="000000"/>
                      </a:solidFill>
                      <a:latin typeface="Open Sans"/>
                    </a:rPr>
                    <a:t>Recall</a:t>
                  </a:r>
                  <a:r>
                    <a:rPr kumimoji="0" lang="en-US" sz="1100" b="0" i="0" u="none" strike="noStrike" kern="1200" cap="none" spc="0" normalizeH="0" baseline="0" noProof="0" dirty="0">
                      <a:ln>
                        <a:noFill/>
                      </a:ln>
                      <a:solidFill>
                        <a:srgbClr val="000000"/>
                      </a:solidFill>
                      <a:effectLst/>
                      <a:uLnTx/>
                      <a:uFillTx/>
                      <a:latin typeface="Open Sans"/>
                      <a:ea typeface="+mn-ea"/>
                      <a:cs typeface="+mn-cs"/>
                    </a:rPr>
                    <a:t> = </a:t>
                  </a:r>
                </a:p>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14:m>
                    <m:oMathPara xmlns:m="http://schemas.openxmlformats.org/officeDocument/2006/math">
                      <m:oMathParaPr>
                        <m:jc m:val="centerGroup"/>
                      </m:oMathParaPr>
                      <m:oMath xmlns:m="http://schemas.openxmlformats.org/officeDocument/2006/math">
                        <m:f>
                          <m:fPr>
                            <m:ctrlP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ctrlPr>
                          </m:fPr>
                          <m:num>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𝑇𝑟𝑢𝑒</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num>
                          <m:den>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𝐴𝑐𝑡𝑢𝑎𝑙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𝑇𝑜𝑡𝑎𝑙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den>
                        </m:f>
                      </m:oMath>
                    </m:oMathPara>
                  </a14:m>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p:txBody>
            </p:sp>
          </mc:Choice>
          <mc:Fallback xmlns="">
            <p:sp>
              <p:nvSpPr>
                <p:cNvPr id="215" name="Rectangular Callout 40">
                  <a:extLst>
                    <a:ext uri="{FF2B5EF4-FFF2-40B4-BE49-F238E27FC236}">
                      <a16:creationId xmlns:a16="http://schemas.microsoft.com/office/drawing/2014/main" id="{E8DC4694-5A6E-4923-A3F1-E57AFC779E47}"/>
                    </a:ext>
                  </a:extLst>
                </p:cNvPr>
                <p:cNvSpPr>
                  <a:spLocks noRot="1" noChangeAspect="1" noMove="1" noResize="1" noEditPoints="1" noAdjustHandles="1" noChangeArrowheads="1" noChangeShapeType="1" noTextEdit="1"/>
                </p:cNvSpPr>
                <p:nvPr/>
              </p:nvSpPr>
              <p:spPr>
                <a:xfrm>
                  <a:off x="3774364" y="2458977"/>
                  <a:ext cx="2483464" cy="1187987"/>
                </a:xfrm>
                <a:prstGeom prst="rect">
                  <a:avLst/>
                </a:prstGeom>
                <a:blipFill>
                  <a:blip r:embed="rId9"/>
                  <a:stretch>
                    <a:fillRect/>
                  </a:stretch>
                </a:blipFill>
                <a:ln w="19050">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6" name="Rectangular Callout 41">
                  <a:extLst>
                    <a:ext uri="{FF2B5EF4-FFF2-40B4-BE49-F238E27FC236}">
                      <a16:creationId xmlns:a16="http://schemas.microsoft.com/office/drawing/2014/main" id="{1D84212A-DB91-4DE6-BDB5-615372F22F4A}"/>
                    </a:ext>
                  </a:extLst>
                </p:cNvPr>
                <p:cNvSpPr/>
                <p:nvPr/>
              </p:nvSpPr>
              <p:spPr>
                <a:xfrm>
                  <a:off x="6471230" y="2480639"/>
                  <a:ext cx="2484825" cy="1166325"/>
                </a:xfrm>
                <a:prstGeom prst="rect">
                  <a:avLst/>
                </a:prstGeom>
                <a:solidFill>
                  <a:schemeClr val="accent4">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100" b="0" i="1" u="none" strike="noStrike" kern="1200" cap="none" spc="0" normalizeH="0" baseline="0" noProof="0" dirty="0">
                      <a:ln>
                        <a:noFill/>
                      </a:ln>
                      <a:solidFill>
                        <a:srgbClr val="000000"/>
                      </a:solidFill>
                      <a:effectLst/>
                      <a:uLnTx/>
                      <a:uFillTx/>
                      <a:latin typeface="Open Sans"/>
                      <a:ea typeface="+mn-ea"/>
                      <a:cs typeface="+mn-cs"/>
                    </a:rPr>
                    <a:t>Accuracy = </a:t>
                  </a:r>
                </a:p>
                <a:p>
                  <a:pPr marL="0" marR="0" lvl="0" indent="0" algn="l" defTabSz="914400" rtl="0" eaLnBrk="1" fontAlgn="auto" latinLnBrk="0" hangingPunct="1">
                    <a:lnSpc>
                      <a:spcPct val="100000"/>
                    </a:lnSpc>
                    <a:spcBef>
                      <a:spcPts val="0"/>
                    </a:spcBef>
                    <a:spcAft>
                      <a:spcPts val="1200"/>
                    </a:spcAft>
                    <a:buClr>
                      <a:prstClr val="black"/>
                    </a:buClr>
                    <a:buSzPct val="100000"/>
                    <a:buFontTx/>
                    <a:buNone/>
                    <a:tabLst/>
                    <a:defRPr/>
                  </a:pPr>
                  <a14:m>
                    <m:oMathPara xmlns:m="http://schemas.openxmlformats.org/officeDocument/2006/math">
                      <m:oMathParaPr>
                        <m:jc m:val="center"/>
                      </m:oMathParaPr>
                      <m:oMath xmlns:m="http://schemas.openxmlformats.org/officeDocument/2006/math">
                        <m:f>
                          <m:fPr>
                            <m:ctrlP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ctrlPr>
                          </m:fPr>
                          <m:num>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𝑇𝑟𝑢𝑒</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&amp;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𝑇𝑟𝑢𝑒</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𝑁𝑒𝑔𝑎𝑡𝑖𝑣𝑒𝑠</m:t>
                            </m:r>
                          </m:num>
                          <m:den>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𝐴𝑐𝑡𝑢𝑎𝑙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𝑇𝑜𝑡𝑎𝑙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den>
                        </m:f>
                      </m:oMath>
                    </m:oMathPara>
                  </a14:m>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p:txBody>
            </p:sp>
          </mc:Choice>
          <mc:Fallback xmlns="">
            <p:sp>
              <p:nvSpPr>
                <p:cNvPr id="216" name="Rectangular Callout 41">
                  <a:extLst>
                    <a:ext uri="{FF2B5EF4-FFF2-40B4-BE49-F238E27FC236}">
                      <a16:creationId xmlns:a16="http://schemas.microsoft.com/office/drawing/2014/main" id="{1D84212A-DB91-4DE6-BDB5-615372F22F4A}"/>
                    </a:ext>
                  </a:extLst>
                </p:cNvPr>
                <p:cNvSpPr>
                  <a:spLocks noRot="1" noChangeAspect="1" noMove="1" noResize="1" noEditPoints="1" noAdjustHandles="1" noChangeArrowheads="1" noChangeShapeType="1" noTextEdit="1"/>
                </p:cNvSpPr>
                <p:nvPr/>
              </p:nvSpPr>
              <p:spPr>
                <a:xfrm>
                  <a:off x="6471230" y="2480639"/>
                  <a:ext cx="2484825" cy="1166325"/>
                </a:xfrm>
                <a:prstGeom prst="rect">
                  <a:avLst/>
                </a:prstGeom>
                <a:blipFill>
                  <a:blip r:embed="rId10"/>
                  <a:stretch>
                    <a:fillRect/>
                  </a:stretch>
                </a:blipFill>
                <a:ln w="19050">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7" name="Rectangular Callout 42">
                  <a:extLst>
                    <a:ext uri="{FF2B5EF4-FFF2-40B4-BE49-F238E27FC236}">
                      <a16:creationId xmlns:a16="http://schemas.microsoft.com/office/drawing/2014/main" id="{2AB0CD71-3677-4BB8-97A0-17558AC2B813}"/>
                    </a:ext>
                  </a:extLst>
                </p:cNvPr>
                <p:cNvSpPr/>
                <p:nvPr/>
              </p:nvSpPr>
              <p:spPr>
                <a:xfrm>
                  <a:off x="9196117" y="2468244"/>
                  <a:ext cx="2484825" cy="1178723"/>
                </a:xfrm>
                <a:prstGeom prst="rect">
                  <a:avLst/>
                </a:prstGeom>
                <a:solidFill>
                  <a:schemeClr val="accent2">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b"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100" b="0" i="1" u="none" strike="noStrike" kern="1200" cap="none" spc="0" normalizeH="0" baseline="0" noProof="0" dirty="0">
                      <a:ln>
                        <a:noFill/>
                      </a:ln>
                      <a:solidFill>
                        <a:srgbClr val="000000"/>
                      </a:solidFill>
                      <a:effectLst/>
                      <a:uLnTx/>
                      <a:uFillTx/>
                      <a:latin typeface="Open Sans"/>
                      <a:ea typeface="+mn-ea"/>
                      <a:cs typeface="+mn-cs"/>
                    </a:rPr>
                    <a:t>F1 = </a:t>
                  </a:r>
                </a:p>
                <a:p>
                  <a:pPr marL="0" marR="0" lvl="0" indent="0" algn="l" defTabSz="914400" rtl="0" eaLnBrk="1" fontAlgn="auto" latinLnBrk="0" hangingPunct="1">
                    <a:lnSpc>
                      <a:spcPct val="100000"/>
                    </a:lnSpc>
                    <a:spcBef>
                      <a:spcPts val="0"/>
                    </a:spcBef>
                    <a:spcAft>
                      <a:spcPts val="1200"/>
                    </a:spcAft>
                    <a:buClr>
                      <a:prstClr val="black"/>
                    </a:buClr>
                    <a:buSzPct val="100000"/>
                    <a:buFontTx/>
                    <a:buNone/>
                    <a:tabLst/>
                    <a:defRPr/>
                  </a:pPr>
                  <a14:m>
                    <m:oMathPara xmlns:m="http://schemas.openxmlformats.org/officeDocument/2006/math">
                      <m:oMathParaPr>
                        <m:jc m:val="center"/>
                      </m:oMathParaPr>
                      <m:oMath xmlns:m="http://schemas.openxmlformats.org/officeDocument/2006/math">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2×</m:t>
                        </m:r>
                        <m:f>
                          <m:fPr>
                            <m:ctrlP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ctrlPr>
                          </m:fPr>
                          <m:num>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𝑅𝑒𝑐𝑎𝑙𝑙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𝑃𝑟𝑒𝑐𝑖𝑠𝑖𝑜𝑛</m:t>
                            </m:r>
                          </m:num>
                          <m:den>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𝑅𝑒𝑐𝑎𝑙𝑙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𝑃𝑟𝑒𝑐𝑖𝑠𝑖𝑜𝑛</m:t>
                            </m:r>
                          </m:den>
                        </m:f>
                      </m:oMath>
                    </m:oMathPara>
                  </a14:m>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a:p>
                  <a:pPr marL="0" marR="0" lvl="0" indent="0" algn="l" defTabSz="914400" rtl="0" eaLnBrk="1" fontAlgn="auto" latinLnBrk="0" hangingPunct="1">
                    <a:lnSpc>
                      <a:spcPct val="100000"/>
                    </a:lnSpc>
                    <a:spcBef>
                      <a:spcPts val="0"/>
                    </a:spcBef>
                    <a:spcAft>
                      <a:spcPts val="1200"/>
                    </a:spcAft>
                    <a:buClr>
                      <a:prstClr val="black"/>
                    </a:buClr>
                    <a:buSzPct val="100000"/>
                    <a:buFontTx/>
                    <a:buNone/>
                    <a:tabLst/>
                    <a:defRPr/>
                  </a:pPr>
                  <a:endParaRPr kumimoji="0" lang="en-US" sz="1050" b="0" i="0" u="none" strike="noStrike" kern="1200" cap="none" spc="0" normalizeH="0" baseline="0" noProof="0" dirty="0">
                    <a:ln>
                      <a:noFill/>
                    </a:ln>
                    <a:solidFill>
                      <a:srgbClr val="000000"/>
                    </a:solidFill>
                    <a:effectLst/>
                    <a:uLnTx/>
                    <a:uFillTx/>
                    <a:latin typeface="Open Sans"/>
                    <a:ea typeface="+mn-ea"/>
                    <a:cs typeface="+mn-cs"/>
                  </a:endParaRPr>
                </a:p>
              </p:txBody>
            </p:sp>
          </mc:Choice>
          <mc:Fallback xmlns="">
            <p:sp>
              <p:nvSpPr>
                <p:cNvPr id="217" name="Rectangular Callout 42">
                  <a:extLst>
                    <a:ext uri="{FF2B5EF4-FFF2-40B4-BE49-F238E27FC236}">
                      <a16:creationId xmlns:a16="http://schemas.microsoft.com/office/drawing/2014/main" id="{2AB0CD71-3677-4BB8-97A0-17558AC2B813}"/>
                    </a:ext>
                  </a:extLst>
                </p:cNvPr>
                <p:cNvSpPr>
                  <a:spLocks noRot="1" noChangeAspect="1" noMove="1" noResize="1" noEditPoints="1" noAdjustHandles="1" noChangeArrowheads="1" noChangeShapeType="1" noTextEdit="1"/>
                </p:cNvSpPr>
                <p:nvPr/>
              </p:nvSpPr>
              <p:spPr>
                <a:xfrm>
                  <a:off x="9196117" y="2468244"/>
                  <a:ext cx="2484825" cy="1178723"/>
                </a:xfrm>
                <a:prstGeom prst="rect">
                  <a:avLst/>
                </a:prstGeom>
                <a:blipFill>
                  <a:blip r:embed="rId11"/>
                  <a:stretch>
                    <a:fillRect/>
                  </a:stretch>
                </a:blipFill>
                <a:ln w="19050">
                  <a:noFill/>
                </a:ln>
              </p:spPr>
              <p:txBody>
                <a:bodyPr/>
                <a:lstStyle/>
                <a:p>
                  <a:r>
                    <a:rPr lang="en-US">
                      <a:noFill/>
                    </a:rPr>
                    <a:t> </a:t>
                  </a:r>
                </a:p>
              </p:txBody>
            </p:sp>
          </mc:Fallback>
        </mc:AlternateContent>
        <p:sp>
          <p:nvSpPr>
            <p:cNvPr id="218" name="Rectangle 217">
              <a:extLst>
                <a:ext uri="{FF2B5EF4-FFF2-40B4-BE49-F238E27FC236}">
                  <a16:creationId xmlns:a16="http://schemas.microsoft.com/office/drawing/2014/main" id="{9633514F-19C7-482C-8FA5-C9F7A0396764}"/>
                </a:ext>
              </a:extLst>
            </p:cNvPr>
            <p:cNvSpPr/>
            <p:nvPr/>
          </p:nvSpPr>
          <p:spPr>
            <a:xfrm>
              <a:off x="3773003" y="1691289"/>
              <a:ext cx="2484088" cy="1955669"/>
            </a:xfrm>
            <a:prstGeom prst="rect">
              <a:avLst/>
            </a:prstGeom>
            <a:noFill/>
            <a:ln w="53975" cap="sq">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19" name="Rectangle 218">
              <a:extLst>
                <a:ext uri="{FF2B5EF4-FFF2-40B4-BE49-F238E27FC236}">
                  <a16:creationId xmlns:a16="http://schemas.microsoft.com/office/drawing/2014/main" id="{8F4A9B6F-C8F3-42AA-A172-D8074B1337C5}"/>
                </a:ext>
              </a:extLst>
            </p:cNvPr>
            <p:cNvSpPr/>
            <p:nvPr/>
          </p:nvSpPr>
          <p:spPr>
            <a:xfrm>
              <a:off x="6471230" y="1691289"/>
              <a:ext cx="2484088" cy="1955669"/>
            </a:xfrm>
            <a:prstGeom prst="rect">
              <a:avLst/>
            </a:prstGeom>
            <a:noFill/>
            <a:ln w="53975" cap="sq">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20" name="Rectangle 219">
              <a:extLst>
                <a:ext uri="{FF2B5EF4-FFF2-40B4-BE49-F238E27FC236}">
                  <a16:creationId xmlns:a16="http://schemas.microsoft.com/office/drawing/2014/main" id="{78D1D670-581E-42D9-90B5-8AF229A27DEA}"/>
                </a:ext>
              </a:extLst>
            </p:cNvPr>
            <p:cNvSpPr/>
            <p:nvPr/>
          </p:nvSpPr>
          <p:spPr>
            <a:xfrm>
              <a:off x="9169457" y="1683523"/>
              <a:ext cx="2484088" cy="1963435"/>
            </a:xfrm>
            <a:prstGeom prst="rect">
              <a:avLst/>
            </a:prstGeom>
            <a:noFill/>
            <a:ln w="53975" cap="sq">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21" name="Rectangle 220">
              <a:extLst>
                <a:ext uri="{FF2B5EF4-FFF2-40B4-BE49-F238E27FC236}">
                  <a16:creationId xmlns:a16="http://schemas.microsoft.com/office/drawing/2014/main" id="{A2CE0242-D307-48C0-96C1-1862C48189FE}"/>
                </a:ext>
              </a:extLst>
            </p:cNvPr>
            <p:cNvSpPr/>
            <p:nvPr/>
          </p:nvSpPr>
          <p:spPr>
            <a:xfrm>
              <a:off x="1074776" y="1691290"/>
              <a:ext cx="2484088" cy="1955669"/>
            </a:xfrm>
            <a:prstGeom prst="rect">
              <a:avLst/>
            </a:prstGeom>
            <a:noFill/>
            <a:ln w="53975" cap="sq">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25" name="Rectangle 3">
              <a:extLst>
                <a:ext uri="{FF2B5EF4-FFF2-40B4-BE49-F238E27FC236}">
                  <a16:creationId xmlns:a16="http://schemas.microsoft.com/office/drawing/2014/main" id="{65876CCE-FE67-4D1C-BC71-73157AA303A3}"/>
                </a:ext>
              </a:extLst>
            </p:cNvPr>
            <p:cNvSpPr>
              <a:spLocks/>
            </p:cNvSpPr>
            <p:nvPr/>
          </p:nvSpPr>
          <p:spPr bwMode="auto">
            <a:xfrm rot="16200000">
              <a:off x="236931" y="2883927"/>
              <a:ext cx="1187988" cy="35974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lang="en-US" sz="1100" b="1" dirty="0">
                  <a:solidFill>
                    <a:srgbClr val="000000"/>
                  </a:solidFill>
                  <a:latin typeface="Open Sans"/>
                  <a:cs typeface="Frutiger Next Pro Medium Italic"/>
                  <a:sym typeface="Frutiger Next Pro Medium" charset="0"/>
                </a:rPr>
                <a:t>Explanation</a:t>
              </a:r>
              <a:endPar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endParaRPr>
            </a:p>
          </p:txBody>
        </p:sp>
        <p:sp>
          <p:nvSpPr>
            <p:cNvPr id="228" name="Rectangle 3">
              <a:extLst>
                <a:ext uri="{FF2B5EF4-FFF2-40B4-BE49-F238E27FC236}">
                  <a16:creationId xmlns:a16="http://schemas.microsoft.com/office/drawing/2014/main" id="{32822D89-0A92-4653-85DB-3465AC72D7C2}"/>
                </a:ext>
              </a:extLst>
            </p:cNvPr>
            <p:cNvSpPr>
              <a:spLocks/>
            </p:cNvSpPr>
            <p:nvPr/>
          </p:nvSpPr>
          <p:spPr bwMode="auto">
            <a:xfrm rot="16200000">
              <a:off x="498098" y="1966514"/>
              <a:ext cx="665653" cy="29005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lang="en-US" sz="1100" b="1" dirty="0">
                  <a:solidFill>
                    <a:srgbClr val="000000"/>
                  </a:solidFill>
                  <a:latin typeface="Open Sans"/>
                  <a:cs typeface="Frutiger Next Pro Medium Italic"/>
                  <a:sym typeface="Frutiger Next Pro Medium" charset="0"/>
                </a:rPr>
                <a:t>Metric</a:t>
              </a:r>
              <a:endPar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endParaRPr>
            </a:p>
          </p:txBody>
        </p:sp>
        <p:sp>
          <p:nvSpPr>
            <p:cNvPr id="229" name="Rectangle 228">
              <a:extLst>
                <a:ext uri="{FF2B5EF4-FFF2-40B4-BE49-F238E27FC236}">
                  <a16:creationId xmlns:a16="http://schemas.microsoft.com/office/drawing/2014/main" id="{0D766BED-8CFF-4AE7-A563-D9FAD46A2C45}"/>
                </a:ext>
              </a:extLst>
            </p:cNvPr>
            <p:cNvSpPr/>
            <p:nvPr/>
          </p:nvSpPr>
          <p:spPr>
            <a:xfrm>
              <a:off x="1047379"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Precision</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30" name="Rectangle 229">
              <a:extLst>
                <a:ext uri="{FF2B5EF4-FFF2-40B4-BE49-F238E27FC236}">
                  <a16:creationId xmlns:a16="http://schemas.microsoft.com/office/drawing/2014/main" id="{5F03B298-5808-4FA0-9B24-0D7D1E620DD9}"/>
                </a:ext>
              </a:extLst>
            </p:cNvPr>
            <p:cNvSpPr/>
            <p:nvPr/>
          </p:nvSpPr>
          <p:spPr>
            <a:xfrm>
              <a:off x="3745606"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Recall</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31" name="Rectangle 230">
              <a:extLst>
                <a:ext uri="{FF2B5EF4-FFF2-40B4-BE49-F238E27FC236}">
                  <a16:creationId xmlns:a16="http://schemas.microsoft.com/office/drawing/2014/main" id="{DE9A6792-D8E7-4421-8A6D-180EE622474C}"/>
                </a:ext>
              </a:extLst>
            </p:cNvPr>
            <p:cNvSpPr/>
            <p:nvPr/>
          </p:nvSpPr>
          <p:spPr>
            <a:xfrm>
              <a:off x="6470493" y="1988478"/>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Accuracy</a:t>
              </a:r>
            </a:p>
          </p:txBody>
        </p:sp>
        <p:sp>
          <p:nvSpPr>
            <p:cNvPr id="232" name="Rectangle 231">
              <a:extLst>
                <a:ext uri="{FF2B5EF4-FFF2-40B4-BE49-F238E27FC236}">
                  <a16:creationId xmlns:a16="http://schemas.microsoft.com/office/drawing/2014/main" id="{E0B512D3-D20D-41AF-ABE7-90DEAABA5BAA}"/>
                </a:ext>
              </a:extLst>
            </p:cNvPr>
            <p:cNvSpPr/>
            <p:nvPr/>
          </p:nvSpPr>
          <p:spPr>
            <a:xfrm>
              <a:off x="9168720" y="198288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F1</a:t>
              </a:r>
            </a:p>
          </p:txBody>
        </p:sp>
        <p:cxnSp>
          <p:nvCxnSpPr>
            <p:cNvPr id="233" name="Straight Connector 232">
              <a:extLst>
                <a:ext uri="{FF2B5EF4-FFF2-40B4-BE49-F238E27FC236}">
                  <a16:creationId xmlns:a16="http://schemas.microsoft.com/office/drawing/2014/main" id="{27EAEACA-86E4-4BA0-B18A-C1CD5BA22178}"/>
                </a:ext>
              </a:extLst>
            </p:cNvPr>
            <p:cNvCxnSpPr>
              <a:cxnSpLocks/>
            </p:cNvCxnSpPr>
            <p:nvPr/>
          </p:nvCxnSpPr>
          <p:spPr>
            <a:xfrm>
              <a:off x="602772" y="2469808"/>
              <a:ext cx="11118927" cy="0"/>
            </a:xfrm>
            <a:prstGeom prst="line">
              <a:avLst/>
            </a:prstGeom>
            <a:ln w="2222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FB68B9AC-38C5-45AD-B5E9-830ECA841E83}"/>
              </a:ext>
            </a:extLst>
          </p:cNvPr>
          <p:cNvGrpSpPr/>
          <p:nvPr/>
        </p:nvGrpSpPr>
        <p:grpSpPr>
          <a:xfrm>
            <a:off x="1005890" y="3968415"/>
            <a:ext cx="10581420" cy="2486998"/>
            <a:chOff x="1051506" y="4020839"/>
            <a:chExt cx="10629436" cy="2486998"/>
          </a:xfrm>
        </p:grpSpPr>
        <p:sp>
          <p:nvSpPr>
            <p:cNvPr id="10" name="TextBox 9">
              <a:extLst>
                <a:ext uri="{FF2B5EF4-FFF2-40B4-BE49-F238E27FC236}">
                  <a16:creationId xmlns:a16="http://schemas.microsoft.com/office/drawing/2014/main" id="{58088B03-4DA9-4C3B-A166-400F970C6B66}"/>
                </a:ext>
              </a:extLst>
            </p:cNvPr>
            <p:cNvSpPr txBox="1"/>
            <p:nvPr/>
          </p:nvSpPr>
          <p:spPr>
            <a:xfrm>
              <a:off x="1072125" y="4496157"/>
              <a:ext cx="10581420" cy="2011680"/>
            </a:xfrm>
            <a:prstGeom prst="rect">
              <a:avLst/>
            </a:prstGeom>
            <a:noFill/>
            <a:ln w="22225">
              <a:solidFill>
                <a:schemeClr val="bg1">
                  <a:lumMod val="75000"/>
                </a:schemeClr>
              </a:solidFill>
              <a:prstDash val="sysDot"/>
            </a:ln>
          </p:spPr>
          <p:txBody>
            <a:bodyPr vert="horz" wrap="square" lIns="0" tIns="0" rIns="0" bIns="0" numCol="2" rtlCol="0" anchor="t">
              <a:spAutoFit/>
            </a:bodyPr>
            <a:lstStyle/>
            <a:p>
              <a:pPr marL="361188" marR="0" lvl="1" indent="-342900" algn="l" defTabSz="914400" rtl="0" eaLnBrk="1" fontAlgn="auto" latinLnBrk="0" hangingPunct="1">
                <a:lnSpc>
                  <a:spcPct val="120000"/>
                </a:lnSpc>
                <a:spcBef>
                  <a:spcPts val="0"/>
                </a:spcBef>
                <a:spcAft>
                  <a:spcPts val="600"/>
                </a:spcAft>
                <a:buClrTx/>
                <a:buSzPct val="75000"/>
                <a:buFont typeface="Arial" panose="020B0604020202020204" pitchFamily="34" charset="0"/>
                <a:buChar char="•"/>
                <a:tabLst/>
                <a:defRPr/>
              </a:pPr>
              <a:endPar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818388" lvl="2" indent="-342900">
                <a:lnSpc>
                  <a:spcPct val="120000"/>
                </a:lnSpc>
                <a:spcAft>
                  <a:spcPts val="600"/>
                </a:spcAft>
                <a:buSzPct val="75000"/>
                <a:buFont typeface="Arial" panose="020B0604020202020204" pitchFamily="34" charset="0"/>
                <a:buChar char="•"/>
                <a:defRPr/>
              </a:pPr>
              <a:r>
                <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Do not want to cut down all Lodgepole Pine trees </a:t>
              </a:r>
            </a:p>
            <a:p>
              <a:pPr marL="818388" lvl="2" indent="-342900">
                <a:lnSpc>
                  <a:spcPct val="120000"/>
                </a:lnSpc>
                <a:spcAft>
                  <a:spcPts val="600"/>
                </a:spcAft>
                <a:buSzPct val="75000"/>
                <a:buFont typeface="Arial" panose="020B0604020202020204" pitchFamily="34" charset="0"/>
                <a:buChar char="•"/>
                <a:defRPr/>
              </a:pPr>
              <a:r>
                <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Important to cut down correct type of tree while not harming</a:t>
              </a:r>
              <a:r>
                <a:rPr lang="en-US" sz="1400" dirty="0">
                  <a:solidFill>
                    <a:srgbClr val="000000"/>
                  </a:solidFill>
                  <a:latin typeface="Open Sans" panose="020B0606030504020204" pitchFamily="34" charset="0"/>
                  <a:ea typeface="Open Sans" panose="020B0606030504020204" pitchFamily="34" charset="0"/>
                  <a:cs typeface="Open Sans" panose="020B0606030504020204" pitchFamily="34" charset="0"/>
                </a:rPr>
                <a:t> other types of trees </a:t>
              </a:r>
            </a:p>
            <a:p>
              <a:pPr marL="818388" lvl="2" indent="-342900">
                <a:lnSpc>
                  <a:spcPct val="120000"/>
                </a:lnSpc>
                <a:spcAft>
                  <a:spcPts val="600"/>
                </a:spcAft>
                <a:buSzPct val="75000"/>
                <a:buFont typeface="Arial" panose="020B0604020202020204" pitchFamily="34" charset="0"/>
                <a:buChar char="•"/>
                <a:defRPr/>
              </a:pPr>
              <a:r>
                <a:rPr lang="en-US" sz="1400" dirty="0">
                  <a:solidFill>
                    <a:srgbClr val="000000"/>
                  </a:solidFill>
                  <a:latin typeface="Open Sans" panose="020B0606030504020204" pitchFamily="34" charset="0"/>
                  <a:ea typeface="Open Sans" panose="020B0606030504020204" pitchFamily="34" charset="0"/>
                  <a:cs typeface="Open Sans" panose="020B0606030504020204" pitchFamily="34" charset="0"/>
                </a:rPr>
                <a:t>Lodgepole Pine lumber worth more than other types of lumber</a:t>
              </a:r>
            </a:p>
            <a:p>
              <a:pPr marL="475488" lvl="2">
                <a:lnSpc>
                  <a:spcPct val="120000"/>
                </a:lnSpc>
                <a:spcAft>
                  <a:spcPts val="600"/>
                </a:spcAft>
                <a:buSzPct val="75000"/>
                <a:defRPr/>
              </a:pPr>
              <a:endPar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818388" lvl="2" indent="-342900">
                <a:lnSpc>
                  <a:spcPct val="120000"/>
                </a:lnSpc>
                <a:spcAft>
                  <a:spcPts val="600"/>
                </a:spcAft>
                <a:buSzPct val="75000"/>
                <a:buFont typeface="Arial" panose="020B0604020202020204" pitchFamily="34" charset="0"/>
                <a:buChar char="•"/>
                <a:defRPr/>
              </a:pPr>
              <a:r>
                <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Better to have false negatives</a:t>
              </a:r>
              <a:r>
                <a:rPr lang="en-US" sz="1400" dirty="0">
                  <a:solidFill>
                    <a:srgbClr val="000000"/>
                  </a:solidFill>
                  <a:latin typeface="Open Sans" panose="020B0606030504020204" pitchFamily="34" charset="0"/>
                  <a:ea typeface="Open Sans" panose="020B0606030504020204" pitchFamily="34" charset="0"/>
                  <a:cs typeface="Open Sans" panose="020B0606030504020204" pitchFamily="34" charset="0"/>
                </a:rPr>
                <a:t> than false positives</a:t>
              </a:r>
              <a:endPar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818388" lvl="2" indent="-342900">
                <a:lnSpc>
                  <a:spcPct val="120000"/>
                </a:lnSpc>
                <a:spcAft>
                  <a:spcPts val="600"/>
                </a:spcAft>
                <a:buSzPct val="75000"/>
                <a:buFont typeface="Arial" panose="020B0604020202020204" pitchFamily="34" charset="0"/>
                <a:buChar char="•"/>
                <a:defRPr/>
              </a:pPr>
              <a:r>
                <a:rPr lang="en-US" sz="1400" dirty="0">
                  <a:solidFill>
                    <a:srgbClr val="000000"/>
                  </a:solidFill>
                  <a:latin typeface="Open Sans" panose="020B0606030504020204" pitchFamily="34" charset="0"/>
                  <a:ea typeface="Open Sans" panose="020B0606030504020204" pitchFamily="34" charset="0"/>
                  <a:cs typeface="Open Sans" panose="020B0606030504020204" pitchFamily="34" charset="0"/>
                </a:rPr>
                <a:t>Prioritize precision over recall </a:t>
              </a:r>
              <a:endPar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a:spcBef>
                  <a:spcPts val="200"/>
                </a:spcBef>
                <a:buSzPct val="100000"/>
              </a:pPr>
              <a:endParaRPr lang="en-US" sz="1200" dirty="0"/>
            </a:p>
          </p:txBody>
        </p:sp>
        <p:sp>
          <p:nvSpPr>
            <p:cNvPr id="252" name="Rectangle 251">
              <a:extLst>
                <a:ext uri="{FF2B5EF4-FFF2-40B4-BE49-F238E27FC236}">
                  <a16:creationId xmlns:a16="http://schemas.microsoft.com/office/drawing/2014/main" id="{9BD29A9A-3A05-4B86-9DC7-5B24A2E16C13}"/>
                </a:ext>
              </a:extLst>
            </p:cNvPr>
            <p:cNvSpPr/>
            <p:nvPr/>
          </p:nvSpPr>
          <p:spPr bwMode="gray">
            <a:xfrm>
              <a:off x="1051506" y="4020839"/>
              <a:ext cx="10629436" cy="475318"/>
            </a:xfrm>
            <a:prstGeom prst="rect">
              <a:avLst/>
            </a:prstGeom>
            <a:solidFill>
              <a:schemeClr val="accent3">
                <a:lumMod val="20000"/>
                <a:lumOff val="80000"/>
                <a:alpha val="70000"/>
              </a:schemeClr>
            </a:solidFill>
            <a:ln w="63500" algn="ctr">
              <a:solidFill>
                <a:schemeClr val="accent3"/>
              </a:solidFill>
              <a:miter lim="800000"/>
              <a:headEnd/>
              <a:tailEnd/>
            </a:ln>
          </p:spPr>
          <p:txBody>
            <a:bodyPr wrap="square" lIns="88900" tIns="88900" rIns="88900" bIns="88900" numCol="1" rtlCol="0" anchor="t"/>
            <a:lstStyle/>
            <a:p>
              <a:pPr marL="0" marR="0" lvl="0" indent="0" algn="ctr" defTabSz="1219170" rtl="0" eaLnBrk="1" fontAlgn="auto" latinLnBrk="0" hangingPunct="1">
                <a:lnSpc>
                  <a:spcPct val="106000"/>
                </a:lnSpc>
                <a:spcBef>
                  <a:spcPts val="0"/>
                </a:spcBef>
                <a:spcAft>
                  <a:spcPts val="600"/>
                </a:spcAft>
                <a:buClrTx/>
                <a:buSzTx/>
                <a:buFontTx/>
                <a:buNone/>
                <a:tabLst/>
                <a:defRPr/>
              </a:pPr>
              <a:r>
                <a:rPr lang="en-US" b="1" dirty="0">
                  <a:solidFill>
                    <a:srgbClr val="000000"/>
                  </a:solidFill>
                </a:rPr>
                <a:t>Metric Prioritization</a:t>
              </a:r>
              <a:endParaRPr kumimoji="0" lang="en-US" b="0" i="0" u="none" strike="noStrike" kern="1200" cap="none" spc="0" normalizeH="0" baseline="0" noProof="0" dirty="0">
                <a:ln>
                  <a:noFill/>
                </a:ln>
                <a:solidFill>
                  <a:srgbClr val="000000"/>
                </a:solidFill>
                <a:effectLst/>
                <a:uLnTx/>
                <a:uFillTx/>
                <a:ea typeface="+mn-ea"/>
                <a:cs typeface="+mn-cs"/>
              </a:endParaRPr>
            </a:p>
          </p:txBody>
        </p:sp>
      </p:grpSp>
      <p:sp>
        <p:nvSpPr>
          <p:cNvPr id="29" name="Text Placeholder 3">
            <a:extLst>
              <a:ext uri="{FF2B5EF4-FFF2-40B4-BE49-F238E27FC236}">
                <a16:creationId xmlns:a16="http://schemas.microsoft.com/office/drawing/2014/main" id="{0B0C065B-8600-4321-85AB-2EF3E24058ED}"/>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spTree>
    <p:extLst>
      <p:ext uri="{BB962C8B-B14F-4D97-AF65-F5344CB8AC3E}">
        <p14:creationId xmlns:p14="http://schemas.microsoft.com/office/powerpoint/2010/main" val="462790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99CB3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7D0D-F09E-B241-B09D-B258EFEDE776}"/>
              </a:ext>
            </a:extLst>
          </p:cNvPr>
          <p:cNvSpPr>
            <a:spLocks noGrp="1"/>
          </p:cNvSpPr>
          <p:nvPr>
            <p:ph type="title"/>
          </p:nvPr>
        </p:nvSpPr>
        <p:spPr/>
        <p:txBody>
          <a:bodyPr/>
          <a:lstStyle/>
          <a:p>
            <a:r>
              <a:rPr lang="en-US" dirty="0"/>
              <a:t>Results</a:t>
            </a:r>
          </a:p>
        </p:txBody>
      </p:sp>
      <p:sp>
        <p:nvSpPr>
          <p:cNvPr id="3" name="Text Placeholder 2">
            <a:extLst>
              <a:ext uri="{FF2B5EF4-FFF2-40B4-BE49-F238E27FC236}">
                <a16:creationId xmlns:a16="http://schemas.microsoft.com/office/drawing/2014/main" id="{E57D4081-3033-DC4E-B903-5E8E9D0EAA6F}"/>
              </a:ext>
            </a:extLst>
          </p:cNvPr>
          <p:cNvSpPr>
            <a:spLocks noGrp="1"/>
          </p:cNvSpPr>
          <p:nvPr>
            <p:ph type="body" idx="1"/>
          </p:nvPr>
        </p:nvSpPr>
        <p:spPr/>
        <p:txBody>
          <a:bodyPr/>
          <a:lstStyle/>
          <a:p>
            <a:r>
              <a:rPr lang="en-US" dirty="0"/>
              <a:t>Classification Metrics </a:t>
            </a:r>
          </a:p>
        </p:txBody>
      </p:sp>
    </p:spTree>
    <p:extLst>
      <p:ext uri="{BB962C8B-B14F-4D97-AF65-F5344CB8AC3E}">
        <p14:creationId xmlns:p14="http://schemas.microsoft.com/office/powerpoint/2010/main" val="73220155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Object 81" hidden="1">
            <a:extLst>
              <a:ext uri="{FF2B5EF4-FFF2-40B4-BE49-F238E27FC236}">
                <a16:creationId xmlns:a16="http://schemas.microsoft.com/office/drawing/2014/main" id="{41F46EF0-FED6-4A38-8D7C-B22017F7AC5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0741" name="think-cell Slide" r:id="rId6" imgW="395" imgH="396" progId="TCLayout.ActiveDocument.1">
                  <p:embed/>
                </p:oleObj>
              </mc:Choice>
              <mc:Fallback>
                <p:oleObj name="think-cell Slide" r:id="rId6" imgW="395" imgH="396" progId="TCLayout.ActiveDocument.1">
                  <p:embed/>
                  <p:pic>
                    <p:nvPicPr>
                      <p:cNvPr id="82" name="Object 81" hidden="1">
                        <a:extLst>
                          <a:ext uri="{FF2B5EF4-FFF2-40B4-BE49-F238E27FC236}">
                            <a16:creationId xmlns:a16="http://schemas.microsoft.com/office/drawing/2014/main" id="{41F46EF0-FED6-4A38-8D7C-B22017F7AC5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1" name="Rectangle 80" hidden="1">
            <a:extLst>
              <a:ext uri="{FF2B5EF4-FFF2-40B4-BE49-F238E27FC236}">
                <a16:creationId xmlns:a16="http://schemas.microsoft.com/office/drawing/2014/main" id="{545D1A1C-60AA-41A7-80D2-F2AAB9A75D0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14EB8CC-19B1-45A9-949F-0C7E8A3D44ED}"/>
              </a:ext>
            </a:extLst>
          </p:cNvPr>
          <p:cNvSpPr>
            <a:spLocks noGrp="1"/>
          </p:cNvSpPr>
          <p:nvPr>
            <p:ph type="title"/>
          </p:nvPr>
        </p:nvSpPr>
        <p:spPr/>
        <p:txBody>
          <a:bodyPr/>
          <a:lstStyle/>
          <a:p>
            <a:r>
              <a:rPr lang="en-US" dirty="0"/>
              <a:t>Initial Results </a:t>
            </a:r>
          </a:p>
        </p:txBody>
      </p:sp>
      <p:sp>
        <p:nvSpPr>
          <p:cNvPr id="4" name="Text Placeholder 3">
            <a:extLst>
              <a:ext uri="{FF2B5EF4-FFF2-40B4-BE49-F238E27FC236}">
                <a16:creationId xmlns:a16="http://schemas.microsoft.com/office/drawing/2014/main" id="{C4050FF1-9ECF-4698-8921-01A61D1D1CC2}"/>
              </a:ext>
            </a:extLst>
          </p:cNvPr>
          <p:cNvSpPr>
            <a:spLocks noGrp="1"/>
          </p:cNvSpPr>
          <p:nvPr>
            <p:ph type="body" sz="quarter" idx="14"/>
          </p:nvPr>
        </p:nvSpPr>
        <p:spPr>
          <a:xfrm>
            <a:off x="546296" y="1112803"/>
            <a:ext cx="11290104" cy="258542"/>
          </a:xfrm>
        </p:spPr>
        <p:txBody>
          <a:bodyPr/>
          <a:lstStyle/>
          <a:p>
            <a:r>
              <a:rPr lang="en-US" dirty="0"/>
              <a:t>Initial Decision Tree Classifier.  </a:t>
            </a:r>
          </a:p>
          <a:p>
            <a:endParaRPr lang="en-US" dirty="0"/>
          </a:p>
        </p:txBody>
      </p:sp>
      <p:sp>
        <p:nvSpPr>
          <p:cNvPr id="5" name="Title 1">
            <a:extLst>
              <a:ext uri="{FF2B5EF4-FFF2-40B4-BE49-F238E27FC236}">
                <a16:creationId xmlns:a16="http://schemas.microsoft.com/office/drawing/2014/main" id="{605E43F5-DB08-478A-B62D-6B398EFCB136}"/>
              </a:ext>
            </a:extLst>
          </p:cNvPr>
          <p:cNvSpPr txBox="1">
            <a:spLocks/>
          </p:cNvSpPr>
          <p:nvPr/>
        </p:nvSpPr>
        <p:spPr>
          <a:xfrm>
            <a:off x="469900" y="402587"/>
            <a:ext cx="11252200" cy="334102"/>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1" i="0" u="none" strike="noStrike" kern="1200" cap="none" spc="-75" normalizeH="0" baseline="0" noProof="0" dirty="0">
              <a:ln>
                <a:noFill/>
              </a:ln>
              <a:solidFill>
                <a:prstClr val="black"/>
              </a:solidFill>
              <a:effectLst/>
              <a:uLnTx/>
              <a:uFillTx/>
              <a:latin typeface="Open Sans"/>
            </a:endParaRPr>
          </a:p>
        </p:txBody>
      </p:sp>
      <p:sp>
        <p:nvSpPr>
          <p:cNvPr id="29" name="Text Placeholder 3">
            <a:extLst>
              <a:ext uri="{FF2B5EF4-FFF2-40B4-BE49-F238E27FC236}">
                <a16:creationId xmlns:a16="http://schemas.microsoft.com/office/drawing/2014/main" id="{0B0C065B-8600-4321-85AB-2EF3E24058ED}"/>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grpSp>
        <p:nvGrpSpPr>
          <p:cNvPr id="27" name="Group 26">
            <a:extLst>
              <a:ext uri="{FF2B5EF4-FFF2-40B4-BE49-F238E27FC236}">
                <a16:creationId xmlns:a16="http://schemas.microsoft.com/office/drawing/2014/main" id="{2A9F1915-F899-4D74-8719-4CD85916DCEA}"/>
              </a:ext>
            </a:extLst>
          </p:cNvPr>
          <p:cNvGrpSpPr/>
          <p:nvPr/>
        </p:nvGrpSpPr>
        <p:grpSpPr>
          <a:xfrm>
            <a:off x="536537" y="1683523"/>
            <a:ext cx="11118927" cy="1429888"/>
            <a:chOff x="602772" y="1683523"/>
            <a:chExt cx="11118927" cy="1429887"/>
          </a:xfrm>
        </p:grpSpPr>
        <p:sp>
          <p:nvSpPr>
            <p:cNvPr id="28" name="Rectangular Callout 40">
              <a:extLst>
                <a:ext uri="{FF2B5EF4-FFF2-40B4-BE49-F238E27FC236}">
                  <a16:creationId xmlns:a16="http://schemas.microsoft.com/office/drawing/2014/main" id="{EB91FB80-B4A6-4C81-B6B7-6D889C690666}"/>
                </a:ext>
              </a:extLst>
            </p:cNvPr>
            <p:cNvSpPr/>
            <p:nvPr/>
          </p:nvSpPr>
          <p:spPr>
            <a:xfrm>
              <a:off x="1072125" y="2480641"/>
              <a:ext cx="2483464" cy="571682"/>
            </a:xfrm>
            <a:prstGeom prst="rect">
              <a:avLst/>
            </a:prstGeom>
            <a:solidFill>
              <a:srgbClr val="E9F4D4"/>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100" b="0" i="0" u="none" strike="noStrike" kern="1200" cap="none" spc="0" normalizeH="0" baseline="0" noProof="0" dirty="0">
                  <a:ln>
                    <a:noFill/>
                  </a:ln>
                  <a:solidFill>
                    <a:srgbClr val="000000"/>
                  </a:solidFill>
                  <a:effectLst/>
                  <a:uLnTx/>
                  <a:uFillTx/>
                  <a:latin typeface="Open Sans"/>
                  <a:ea typeface="+mn-ea"/>
                  <a:cs typeface="+mn-cs"/>
                </a:rPr>
                <a:t> </a:t>
              </a:r>
              <a:r>
                <a:rPr lang="en-US" sz="1200" b="1" dirty="0">
                  <a:solidFill>
                    <a:srgbClr val="000000"/>
                  </a:solidFill>
                  <a:latin typeface="Open Sans"/>
                </a:rPr>
                <a:t>95.4%</a:t>
              </a:r>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30" name="Rectangular Callout 40">
              <a:extLst>
                <a:ext uri="{FF2B5EF4-FFF2-40B4-BE49-F238E27FC236}">
                  <a16:creationId xmlns:a16="http://schemas.microsoft.com/office/drawing/2014/main" id="{ABCA8C30-E7E3-4142-BA21-1D59389AD485}"/>
                </a:ext>
              </a:extLst>
            </p:cNvPr>
            <p:cNvSpPr/>
            <p:nvPr/>
          </p:nvSpPr>
          <p:spPr>
            <a:xfrm>
              <a:off x="3774364" y="2475957"/>
              <a:ext cx="2483464" cy="576365"/>
            </a:xfrm>
            <a:prstGeom prst="rect">
              <a:avLst/>
            </a:prstGeom>
            <a:solidFill>
              <a:schemeClr val="accent3">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95.3%</a:t>
              </a:r>
            </a:p>
          </p:txBody>
        </p:sp>
        <p:sp>
          <p:nvSpPr>
            <p:cNvPr id="31" name="Rectangular Callout 41">
              <a:extLst>
                <a:ext uri="{FF2B5EF4-FFF2-40B4-BE49-F238E27FC236}">
                  <a16:creationId xmlns:a16="http://schemas.microsoft.com/office/drawing/2014/main" id="{805C4C5E-54B3-49BB-9E77-47A94A5F5ACB}"/>
                </a:ext>
              </a:extLst>
            </p:cNvPr>
            <p:cNvSpPr/>
            <p:nvPr/>
          </p:nvSpPr>
          <p:spPr>
            <a:xfrm>
              <a:off x="6471230" y="2480639"/>
              <a:ext cx="2484825" cy="571122"/>
            </a:xfrm>
            <a:prstGeom prst="rect">
              <a:avLst/>
            </a:prstGeom>
            <a:solidFill>
              <a:schemeClr val="accent4">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95.5%</a:t>
              </a:r>
            </a:p>
          </p:txBody>
        </p:sp>
        <p:sp>
          <p:nvSpPr>
            <p:cNvPr id="32" name="Rectangular Callout 42">
              <a:extLst>
                <a:ext uri="{FF2B5EF4-FFF2-40B4-BE49-F238E27FC236}">
                  <a16:creationId xmlns:a16="http://schemas.microsoft.com/office/drawing/2014/main" id="{D6639F53-01E6-4F1E-80FC-C7910DA54633}"/>
                </a:ext>
              </a:extLst>
            </p:cNvPr>
            <p:cNvSpPr/>
            <p:nvPr/>
          </p:nvSpPr>
          <p:spPr>
            <a:xfrm>
              <a:off x="9196117" y="2468244"/>
              <a:ext cx="2484825" cy="583517"/>
            </a:xfrm>
            <a:prstGeom prst="rect">
              <a:avLst/>
            </a:prstGeom>
            <a:solidFill>
              <a:schemeClr val="accent2">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95.3%</a:t>
              </a:r>
            </a:p>
          </p:txBody>
        </p:sp>
        <p:sp>
          <p:nvSpPr>
            <p:cNvPr id="33" name="Rectangle 32">
              <a:extLst>
                <a:ext uri="{FF2B5EF4-FFF2-40B4-BE49-F238E27FC236}">
                  <a16:creationId xmlns:a16="http://schemas.microsoft.com/office/drawing/2014/main" id="{E548A4F5-0BDE-43A5-B0CA-B7E9D995D48B}"/>
                </a:ext>
              </a:extLst>
            </p:cNvPr>
            <p:cNvSpPr/>
            <p:nvPr/>
          </p:nvSpPr>
          <p:spPr>
            <a:xfrm>
              <a:off x="3773003" y="1691289"/>
              <a:ext cx="2484088" cy="1361032"/>
            </a:xfrm>
            <a:prstGeom prst="rect">
              <a:avLst/>
            </a:prstGeom>
            <a:noFill/>
            <a:ln w="53975" cap="sq">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4" name="Rectangle 33">
              <a:extLst>
                <a:ext uri="{FF2B5EF4-FFF2-40B4-BE49-F238E27FC236}">
                  <a16:creationId xmlns:a16="http://schemas.microsoft.com/office/drawing/2014/main" id="{6362295A-F999-4C30-8D95-EB0A190F0931}"/>
                </a:ext>
              </a:extLst>
            </p:cNvPr>
            <p:cNvSpPr/>
            <p:nvPr/>
          </p:nvSpPr>
          <p:spPr>
            <a:xfrm>
              <a:off x="6471230" y="1691289"/>
              <a:ext cx="2484088" cy="1360471"/>
            </a:xfrm>
            <a:prstGeom prst="rect">
              <a:avLst/>
            </a:prstGeom>
            <a:noFill/>
            <a:ln w="53975" cap="sq">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5" name="Rectangle 34">
              <a:extLst>
                <a:ext uri="{FF2B5EF4-FFF2-40B4-BE49-F238E27FC236}">
                  <a16:creationId xmlns:a16="http://schemas.microsoft.com/office/drawing/2014/main" id="{8795F064-CA90-4C9D-AEF5-680AE5468A61}"/>
                </a:ext>
              </a:extLst>
            </p:cNvPr>
            <p:cNvSpPr/>
            <p:nvPr/>
          </p:nvSpPr>
          <p:spPr>
            <a:xfrm>
              <a:off x="9169457" y="1683523"/>
              <a:ext cx="2484088" cy="1368237"/>
            </a:xfrm>
            <a:prstGeom prst="rect">
              <a:avLst/>
            </a:prstGeom>
            <a:noFill/>
            <a:ln w="53975" cap="sq">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6" name="Rectangle 35">
              <a:extLst>
                <a:ext uri="{FF2B5EF4-FFF2-40B4-BE49-F238E27FC236}">
                  <a16:creationId xmlns:a16="http://schemas.microsoft.com/office/drawing/2014/main" id="{EB1F6B2D-7E5B-4FA0-99EE-4EB0928C567A}"/>
                </a:ext>
              </a:extLst>
            </p:cNvPr>
            <p:cNvSpPr/>
            <p:nvPr/>
          </p:nvSpPr>
          <p:spPr>
            <a:xfrm>
              <a:off x="1074776" y="1691290"/>
              <a:ext cx="2484088" cy="1361032"/>
            </a:xfrm>
            <a:prstGeom prst="rect">
              <a:avLst/>
            </a:prstGeom>
            <a:noFill/>
            <a:ln w="53975" cap="sq">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7" name="Rectangle 3">
              <a:extLst>
                <a:ext uri="{FF2B5EF4-FFF2-40B4-BE49-F238E27FC236}">
                  <a16:creationId xmlns:a16="http://schemas.microsoft.com/office/drawing/2014/main" id="{D5B767E0-1988-41DB-8FC3-7CD3946531BB}"/>
                </a:ext>
              </a:extLst>
            </p:cNvPr>
            <p:cNvSpPr>
              <a:spLocks/>
            </p:cNvSpPr>
            <p:nvPr/>
          </p:nvSpPr>
          <p:spPr bwMode="auto">
            <a:xfrm rot="16200000">
              <a:off x="500294" y="2609733"/>
              <a:ext cx="654435" cy="3529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rPr>
                <a:t>Result</a:t>
              </a:r>
            </a:p>
          </p:txBody>
        </p:sp>
        <p:sp>
          <p:nvSpPr>
            <p:cNvPr id="38" name="Rectangle 3">
              <a:extLst>
                <a:ext uri="{FF2B5EF4-FFF2-40B4-BE49-F238E27FC236}">
                  <a16:creationId xmlns:a16="http://schemas.microsoft.com/office/drawing/2014/main" id="{03C8722F-4CDF-4C77-BCB9-FABE2DC51002}"/>
                </a:ext>
              </a:extLst>
            </p:cNvPr>
            <p:cNvSpPr>
              <a:spLocks/>
            </p:cNvSpPr>
            <p:nvPr/>
          </p:nvSpPr>
          <p:spPr bwMode="auto">
            <a:xfrm rot="16200000">
              <a:off x="498098" y="1966514"/>
              <a:ext cx="665653" cy="29005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lang="en-US" sz="1100" b="1" dirty="0">
                  <a:solidFill>
                    <a:srgbClr val="000000"/>
                  </a:solidFill>
                  <a:latin typeface="Open Sans"/>
                  <a:cs typeface="Frutiger Next Pro Medium Italic"/>
                  <a:sym typeface="Frutiger Next Pro Medium" charset="0"/>
                </a:rPr>
                <a:t>Metric</a:t>
              </a:r>
              <a:endPar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endParaRPr>
            </a:p>
          </p:txBody>
        </p:sp>
        <p:sp>
          <p:nvSpPr>
            <p:cNvPr id="39" name="Rectangle 38">
              <a:extLst>
                <a:ext uri="{FF2B5EF4-FFF2-40B4-BE49-F238E27FC236}">
                  <a16:creationId xmlns:a16="http://schemas.microsoft.com/office/drawing/2014/main" id="{FCC7C699-190A-4756-A2B2-414A9C058632}"/>
                </a:ext>
              </a:extLst>
            </p:cNvPr>
            <p:cNvSpPr/>
            <p:nvPr/>
          </p:nvSpPr>
          <p:spPr>
            <a:xfrm>
              <a:off x="1047379"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Precision</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40" name="Rectangle 39">
              <a:extLst>
                <a:ext uri="{FF2B5EF4-FFF2-40B4-BE49-F238E27FC236}">
                  <a16:creationId xmlns:a16="http://schemas.microsoft.com/office/drawing/2014/main" id="{96774F56-665D-4329-80C1-890C1744D26B}"/>
                </a:ext>
              </a:extLst>
            </p:cNvPr>
            <p:cNvSpPr/>
            <p:nvPr/>
          </p:nvSpPr>
          <p:spPr>
            <a:xfrm>
              <a:off x="3745606"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Recall</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41" name="Rectangle 40">
              <a:extLst>
                <a:ext uri="{FF2B5EF4-FFF2-40B4-BE49-F238E27FC236}">
                  <a16:creationId xmlns:a16="http://schemas.microsoft.com/office/drawing/2014/main" id="{395B734F-F79F-4E0A-B025-EC0D37E0EC8F}"/>
                </a:ext>
              </a:extLst>
            </p:cNvPr>
            <p:cNvSpPr/>
            <p:nvPr/>
          </p:nvSpPr>
          <p:spPr>
            <a:xfrm>
              <a:off x="6470493" y="1988478"/>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Accuracy</a:t>
              </a:r>
            </a:p>
          </p:txBody>
        </p:sp>
        <p:sp>
          <p:nvSpPr>
            <p:cNvPr id="42" name="Rectangle 41">
              <a:extLst>
                <a:ext uri="{FF2B5EF4-FFF2-40B4-BE49-F238E27FC236}">
                  <a16:creationId xmlns:a16="http://schemas.microsoft.com/office/drawing/2014/main" id="{AE762C23-5184-4DB4-B372-2A207FE36D81}"/>
                </a:ext>
              </a:extLst>
            </p:cNvPr>
            <p:cNvSpPr/>
            <p:nvPr/>
          </p:nvSpPr>
          <p:spPr>
            <a:xfrm>
              <a:off x="9168720" y="198288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F1</a:t>
              </a:r>
            </a:p>
          </p:txBody>
        </p:sp>
        <p:cxnSp>
          <p:nvCxnSpPr>
            <p:cNvPr id="43" name="Straight Connector 42">
              <a:extLst>
                <a:ext uri="{FF2B5EF4-FFF2-40B4-BE49-F238E27FC236}">
                  <a16:creationId xmlns:a16="http://schemas.microsoft.com/office/drawing/2014/main" id="{D1BE2B20-901F-4750-9F33-AC4EA6A056EC}"/>
                </a:ext>
              </a:extLst>
            </p:cNvPr>
            <p:cNvCxnSpPr>
              <a:cxnSpLocks/>
            </p:cNvCxnSpPr>
            <p:nvPr/>
          </p:nvCxnSpPr>
          <p:spPr>
            <a:xfrm>
              <a:off x="602772" y="2469808"/>
              <a:ext cx="11118927" cy="0"/>
            </a:xfrm>
            <a:prstGeom prst="line">
              <a:avLst/>
            </a:prstGeom>
            <a:ln w="2222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5" name="Rectangle 44">
            <a:extLst>
              <a:ext uri="{FF2B5EF4-FFF2-40B4-BE49-F238E27FC236}">
                <a16:creationId xmlns:a16="http://schemas.microsoft.com/office/drawing/2014/main" id="{63DE9B76-DE6C-4710-AC37-D35BC290FC0E}"/>
              </a:ext>
            </a:extLst>
          </p:cNvPr>
          <p:cNvSpPr/>
          <p:nvPr/>
        </p:nvSpPr>
        <p:spPr>
          <a:xfrm>
            <a:off x="4892545" y="3428999"/>
            <a:ext cx="6694766" cy="134867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p:txBody>
      </p:sp>
      <p:sp>
        <p:nvSpPr>
          <p:cNvPr id="8" name="TextBox 7">
            <a:extLst>
              <a:ext uri="{FF2B5EF4-FFF2-40B4-BE49-F238E27FC236}">
                <a16:creationId xmlns:a16="http://schemas.microsoft.com/office/drawing/2014/main" id="{63012600-A452-4A85-8F9E-02252D9B8B75}"/>
              </a:ext>
            </a:extLst>
          </p:cNvPr>
          <p:cNvSpPr txBox="1"/>
          <p:nvPr/>
        </p:nvSpPr>
        <p:spPr>
          <a:xfrm>
            <a:off x="4892545" y="3522547"/>
            <a:ext cx="6270755" cy="1179810"/>
          </a:xfrm>
          <a:prstGeom prst="rect">
            <a:avLst/>
          </a:prstGeom>
          <a:noFill/>
        </p:spPr>
        <p:txBody>
          <a:bodyPr vert="horz" wrap="square" lIns="0" tIns="0" rIns="0" bIns="0" rtlCol="0">
            <a:spAutoFit/>
          </a:bodyPr>
          <a:lstStyle/>
          <a:p>
            <a:pPr marL="742950" lvl="1" indent="-285750">
              <a:buFont typeface="Arial" panose="020B0604020202020204" pitchFamily="34" charset="0"/>
              <a:buChar char="•"/>
              <a:defRPr/>
            </a:pPr>
            <a:endParaRPr kumimoji="0" lang="en-US" sz="900"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r>
              <a:rPr kumimoji="0" lang="en-US" b="0" i="0" u="none" strike="noStrike" kern="1200" cap="none" spc="0" normalizeH="0" baseline="0" noProof="0" dirty="0">
                <a:ln>
                  <a:noFill/>
                </a:ln>
                <a:solidFill>
                  <a:schemeClr val="tx1"/>
                </a:solidFill>
                <a:effectLst/>
                <a:uLnTx/>
                <a:uFillTx/>
                <a:latin typeface="Open Sans"/>
                <a:ea typeface="+mn-ea"/>
                <a:cs typeface="+mn-cs"/>
              </a:rPr>
              <a:t>High metric results for Precision, Recall, Accuracy, and F1</a:t>
            </a:r>
          </a:p>
          <a:p>
            <a:pPr marL="742950" lvl="1" indent="-285750">
              <a:buFont typeface="Arial" panose="020B0604020202020204" pitchFamily="34" charset="0"/>
              <a:buChar char="•"/>
              <a:defRPr/>
            </a:pPr>
            <a:r>
              <a:rPr lang="en-US" dirty="0">
                <a:solidFill>
                  <a:schemeClr val="tx1"/>
                </a:solidFill>
                <a:latin typeface="Open Sans"/>
              </a:rPr>
              <a:t>Low number of false positives and false negatives</a:t>
            </a:r>
          </a:p>
          <a:p>
            <a:pPr>
              <a:spcBef>
                <a:spcPts val="200"/>
              </a:spcBef>
              <a:buSzPct val="100000"/>
            </a:pPr>
            <a:endParaRPr lang="en-US" sz="1200" dirty="0"/>
          </a:p>
        </p:txBody>
      </p:sp>
      <p:sp>
        <p:nvSpPr>
          <p:cNvPr id="50" name="Rectangle 49">
            <a:extLst>
              <a:ext uri="{FF2B5EF4-FFF2-40B4-BE49-F238E27FC236}">
                <a16:creationId xmlns:a16="http://schemas.microsoft.com/office/drawing/2014/main" id="{04390D7A-5879-4749-A1D8-6E7799910E31}"/>
              </a:ext>
            </a:extLst>
          </p:cNvPr>
          <p:cNvSpPr/>
          <p:nvPr/>
        </p:nvSpPr>
        <p:spPr>
          <a:xfrm>
            <a:off x="4892545" y="4932247"/>
            <a:ext cx="6694766" cy="134867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p:txBody>
      </p:sp>
      <p:sp>
        <p:nvSpPr>
          <p:cNvPr id="51" name="TextBox 50">
            <a:extLst>
              <a:ext uri="{FF2B5EF4-FFF2-40B4-BE49-F238E27FC236}">
                <a16:creationId xmlns:a16="http://schemas.microsoft.com/office/drawing/2014/main" id="{FFDFC94D-A221-43AA-950C-3DEEDBFB02FB}"/>
              </a:ext>
            </a:extLst>
          </p:cNvPr>
          <p:cNvSpPr txBox="1"/>
          <p:nvPr/>
        </p:nvSpPr>
        <p:spPr>
          <a:xfrm>
            <a:off x="4892544" y="5293720"/>
            <a:ext cx="6694765" cy="764312"/>
          </a:xfrm>
          <a:prstGeom prst="rect">
            <a:avLst/>
          </a:prstGeom>
          <a:noFill/>
        </p:spPr>
        <p:txBody>
          <a:bodyPr vert="horz" wrap="square" lIns="0" tIns="0" rIns="0" bIns="0" rtlCol="0">
            <a:spAutoFit/>
          </a:bodyPr>
          <a:lstStyle/>
          <a:p>
            <a:pPr lvl="1">
              <a:defRPr/>
            </a:pPr>
            <a:r>
              <a:rPr kumimoji="0" lang="en-US" b="1" i="0" u="none" strike="noStrike" kern="1200" cap="none" spc="0" normalizeH="0" baseline="0" noProof="0" dirty="0">
                <a:ln>
                  <a:noFill/>
                </a:ln>
                <a:solidFill>
                  <a:schemeClr val="tx1"/>
                </a:solidFill>
                <a:effectLst/>
                <a:uLnTx/>
                <a:uFillTx/>
                <a:latin typeface="Open Sans"/>
                <a:ea typeface="+mn-ea"/>
                <a:cs typeface="+mn-cs"/>
              </a:rPr>
              <a:t>Next Steps:</a:t>
            </a:r>
          </a:p>
          <a:p>
            <a:pPr lvl="1">
              <a:defRPr/>
            </a:pPr>
            <a:r>
              <a:rPr lang="en-US" dirty="0">
                <a:latin typeface="Open Sans"/>
              </a:rPr>
              <a:t>Tune Hyperparameters </a:t>
            </a:r>
            <a:endParaRPr lang="en-US" dirty="0">
              <a:solidFill>
                <a:schemeClr val="tx1"/>
              </a:solidFill>
              <a:latin typeface="Open Sans"/>
            </a:endParaRPr>
          </a:p>
          <a:p>
            <a:pPr>
              <a:spcBef>
                <a:spcPts val="200"/>
              </a:spcBef>
              <a:buSzPct val="100000"/>
            </a:pPr>
            <a:endParaRPr lang="en-US" sz="1200" dirty="0"/>
          </a:p>
        </p:txBody>
      </p:sp>
      <p:pic>
        <p:nvPicPr>
          <p:cNvPr id="7" name="Picture 6" descr="Chart, treemap chart&#10;&#10;Description automatically generated">
            <a:extLst>
              <a:ext uri="{FF2B5EF4-FFF2-40B4-BE49-F238E27FC236}">
                <a16:creationId xmlns:a16="http://schemas.microsoft.com/office/drawing/2014/main" id="{DD497332-722C-439E-A080-AC436A50E36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6004" y="3044557"/>
            <a:ext cx="5485714" cy="3657143"/>
          </a:xfrm>
          <a:prstGeom prst="rect">
            <a:avLst/>
          </a:prstGeom>
        </p:spPr>
      </p:pic>
    </p:spTree>
    <p:extLst>
      <p:ext uri="{BB962C8B-B14F-4D97-AF65-F5344CB8AC3E}">
        <p14:creationId xmlns:p14="http://schemas.microsoft.com/office/powerpoint/2010/main" val="143197783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Object 81" hidden="1">
            <a:extLst>
              <a:ext uri="{FF2B5EF4-FFF2-40B4-BE49-F238E27FC236}">
                <a16:creationId xmlns:a16="http://schemas.microsoft.com/office/drawing/2014/main" id="{41F46EF0-FED6-4A38-8D7C-B22017F7AC5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2789" name="think-cell Slide" r:id="rId6" imgW="395" imgH="396" progId="TCLayout.ActiveDocument.1">
                  <p:embed/>
                </p:oleObj>
              </mc:Choice>
              <mc:Fallback>
                <p:oleObj name="think-cell Slide" r:id="rId6" imgW="395" imgH="396" progId="TCLayout.ActiveDocument.1">
                  <p:embed/>
                  <p:pic>
                    <p:nvPicPr>
                      <p:cNvPr id="82" name="Object 81" hidden="1">
                        <a:extLst>
                          <a:ext uri="{FF2B5EF4-FFF2-40B4-BE49-F238E27FC236}">
                            <a16:creationId xmlns:a16="http://schemas.microsoft.com/office/drawing/2014/main" id="{41F46EF0-FED6-4A38-8D7C-B22017F7AC5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1" name="Rectangle 80" hidden="1">
            <a:extLst>
              <a:ext uri="{FF2B5EF4-FFF2-40B4-BE49-F238E27FC236}">
                <a16:creationId xmlns:a16="http://schemas.microsoft.com/office/drawing/2014/main" id="{545D1A1C-60AA-41A7-80D2-F2AAB9A75D0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14EB8CC-19B1-45A9-949F-0C7E8A3D44ED}"/>
              </a:ext>
            </a:extLst>
          </p:cNvPr>
          <p:cNvSpPr>
            <a:spLocks noGrp="1"/>
          </p:cNvSpPr>
          <p:nvPr>
            <p:ph type="title"/>
          </p:nvPr>
        </p:nvSpPr>
        <p:spPr/>
        <p:txBody>
          <a:bodyPr/>
          <a:lstStyle/>
          <a:p>
            <a:r>
              <a:rPr lang="en-US" dirty="0"/>
              <a:t>Hyperparameters </a:t>
            </a:r>
          </a:p>
        </p:txBody>
      </p:sp>
      <p:sp>
        <p:nvSpPr>
          <p:cNvPr id="4" name="Text Placeholder 3">
            <a:extLst>
              <a:ext uri="{FF2B5EF4-FFF2-40B4-BE49-F238E27FC236}">
                <a16:creationId xmlns:a16="http://schemas.microsoft.com/office/drawing/2014/main" id="{C4050FF1-9ECF-4698-8921-01A61D1D1CC2}"/>
              </a:ext>
            </a:extLst>
          </p:cNvPr>
          <p:cNvSpPr>
            <a:spLocks noGrp="1"/>
          </p:cNvSpPr>
          <p:nvPr>
            <p:ph type="body" sz="quarter" idx="14"/>
          </p:nvPr>
        </p:nvSpPr>
        <p:spPr>
          <a:xfrm>
            <a:off x="546296" y="1112803"/>
            <a:ext cx="11290104" cy="258542"/>
          </a:xfrm>
        </p:spPr>
        <p:txBody>
          <a:bodyPr/>
          <a:lstStyle/>
          <a:p>
            <a:r>
              <a:rPr lang="en-US" dirty="0"/>
              <a:t>Initial Decision Tree Classifier.  </a:t>
            </a:r>
          </a:p>
          <a:p>
            <a:endParaRPr lang="en-US" dirty="0"/>
          </a:p>
        </p:txBody>
      </p:sp>
      <p:sp>
        <p:nvSpPr>
          <p:cNvPr id="5" name="Title 1">
            <a:extLst>
              <a:ext uri="{FF2B5EF4-FFF2-40B4-BE49-F238E27FC236}">
                <a16:creationId xmlns:a16="http://schemas.microsoft.com/office/drawing/2014/main" id="{605E43F5-DB08-478A-B62D-6B398EFCB136}"/>
              </a:ext>
            </a:extLst>
          </p:cNvPr>
          <p:cNvSpPr txBox="1">
            <a:spLocks/>
          </p:cNvSpPr>
          <p:nvPr/>
        </p:nvSpPr>
        <p:spPr>
          <a:xfrm>
            <a:off x="469900" y="402587"/>
            <a:ext cx="11252200" cy="334102"/>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1" i="0" u="none" strike="noStrike" kern="1200" cap="none" spc="-75" normalizeH="0" baseline="0" noProof="0" dirty="0">
              <a:ln>
                <a:noFill/>
              </a:ln>
              <a:solidFill>
                <a:prstClr val="black"/>
              </a:solidFill>
              <a:effectLst/>
              <a:uLnTx/>
              <a:uFillTx/>
              <a:latin typeface="Open Sans"/>
            </a:endParaRPr>
          </a:p>
        </p:txBody>
      </p:sp>
      <p:sp>
        <p:nvSpPr>
          <p:cNvPr id="29" name="Text Placeholder 3">
            <a:extLst>
              <a:ext uri="{FF2B5EF4-FFF2-40B4-BE49-F238E27FC236}">
                <a16:creationId xmlns:a16="http://schemas.microsoft.com/office/drawing/2014/main" id="{0B0C065B-8600-4321-85AB-2EF3E24058ED}"/>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sp>
        <p:nvSpPr>
          <p:cNvPr id="44" name="Rectangle 43">
            <a:extLst>
              <a:ext uri="{FF2B5EF4-FFF2-40B4-BE49-F238E27FC236}">
                <a16:creationId xmlns:a16="http://schemas.microsoft.com/office/drawing/2014/main" id="{9C1EFD86-98F5-433E-A66D-42EE314A7357}"/>
              </a:ext>
            </a:extLst>
          </p:cNvPr>
          <p:cNvSpPr/>
          <p:nvPr/>
        </p:nvSpPr>
        <p:spPr>
          <a:xfrm>
            <a:off x="412750" y="1482084"/>
            <a:ext cx="11366500" cy="368750"/>
          </a:xfrm>
          <a:prstGeom prst="rect">
            <a:avLst/>
          </a:prstGeom>
          <a:solidFill>
            <a:srgbClr val="E9F4D4"/>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r>
              <a:rPr kumimoji="0" lang="en-US" b="0" i="0" u="none" strike="noStrike" kern="1200" cap="none" spc="0" normalizeH="0" baseline="0" noProof="0" dirty="0">
                <a:ln>
                  <a:noFill/>
                </a:ln>
                <a:solidFill>
                  <a:schemeClr val="tx1"/>
                </a:solidFill>
                <a:effectLst/>
                <a:uLnTx/>
                <a:uFillTx/>
                <a:latin typeface="Open Sans"/>
                <a:ea typeface="+mn-ea"/>
                <a:cs typeface="+mn-cs"/>
              </a:rPr>
              <a:t>Max Depth: How deep the tree can </a:t>
            </a:r>
            <a:r>
              <a:rPr lang="en-US" dirty="0">
                <a:solidFill>
                  <a:schemeClr val="tx1"/>
                </a:solidFill>
                <a:latin typeface="Open Sans"/>
              </a:rPr>
              <a:t>become</a:t>
            </a:r>
            <a:endParaRPr kumimoji="0" lang="en-US" b="0" i="0" u="none" strike="noStrike" kern="1200" cap="none" spc="0" normalizeH="0" baseline="0" noProof="0" dirty="0">
              <a:ln>
                <a:noFill/>
              </a:ln>
              <a:solidFill>
                <a:schemeClr val="tx1"/>
              </a:solidFill>
              <a:effectLst/>
              <a:uLnTx/>
              <a:uFillTx/>
              <a:latin typeface="Open Sans"/>
              <a:ea typeface="+mn-ea"/>
              <a:cs typeface="+mn-cs"/>
            </a:endParaRPr>
          </a:p>
        </p:txBody>
      </p:sp>
      <p:sp>
        <p:nvSpPr>
          <p:cNvPr id="46" name="Rectangle 45">
            <a:extLst>
              <a:ext uri="{FF2B5EF4-FFF2-40B4-BE49-F238E27FC236}">
                <a16:creationId xmlns:a16="http://schemas.microsoft.com/office/drawing/2014/main" id="{0C0BAAC7-C811-4083-BEBC-2D6996A13804}"/>
              </a:ext>
            </a:extLst>
          </p:cNvPr>
          <p:cNvSpPr/>
          <p:nvPr/>
        </p:nvSpPr>
        <p:spPr>
          <a:xfrm>
            <a:off x="412750" y="3261947"/>
            <a:ext cx="11366500" cy="368750"/>
          </a:xfrm>
          <a:prstGeom prst="rect">
            <a:avLst/>
          </a:prstGeom>
          <a:solidFill>
            <a:srgbClr val="E9F4D4"/>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r>
              <a:rPr kumimoji="0" lang="en-US" b="0" i="0" u="none" strike="noStrike" kern="1200" cap="none" spc="0" normalizeH="0" baseline="0" noProof="0" dirty="0">
                <a:ln>
                  <a:noFill/>
                </a:ln>
                <a:solidFill>
                  <a:schemeClr val="tx1"/>
                </a:solidFill>
                <a:effectLst/>
                <a:uLnTx/>
                <a:uFillTx/>
                <a:latin typeface="Open Sans"/>
                <a:ea typeface="+mn-ea"/>
                <a:cs typeface="+mn-cs"/>
              </a:rPr>
              <a:t>Min Samples Split: Minimum number of samples required to split a node</a:t>
            </a:r>
          </a:p>
        </p:txBody>
      </p:sp>
      <p:pic>
        <p:nvPicPr>
          <p:cNvPr id="16" name="Picture 15">
            <a:extLst>
              <a:ext uri="{FF2B5EF4-FFF2-40B4-BE49-F238E27FC236}">
                <a16:creationId xmlns:a16="http://schemas.microsoft.com/office/drawing/2014/main" id="{4526C907-4AAC-4BDE-855E-FB1681C6765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1832" y="1883902"/>
            <a:ext cx="11788336" cy="1219200"/>
          </a:xfrm>
          <a:prstGeom prst="rect">
            <a:avLst/>
          </a:prstGeom>
        </p:spPr>
      </p:pic>
      <p:pic>
        <p:nvPicPr>
          <p:cNvPr id="18" name="Picture 17">
            <a:extLst>
              <a:ext uri="{FF2B5EF4-FFF2-40B4-BE49-F238E27FC236}">
                <a16:creationId xmlns:a16="http://schemas.microsoft.com/office/drawing/2014/main" id="{7C9C89A1-D46A-4338-84B2-94E5C7A8835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01832" y="5441546"/>
            <a:ext cx="11788336" cy="1178834"/>
          </a:xfrm>
          <a:prstGeom prst="rect">
            <a:avLst/>
          </a:prstGeom>
        </p:spPr>
      </p:pic>
      <p:sp>
        <p:nvSpPr>
          <p:cNvPr id="47" name="Rectangle 46">
            <a:extLst>
              <a:ext uri="{FF2B5EF4-FFF2-40B4-BE49-F238E27FC236}">
                <a16:creationId xmlns:a16="http://schemas.microsoft.com/office/drawing/2014/main" id="{A76E196E-3A82-4E3A-947D-4858BAF7FA9E}"/>
              </a:ext>
            </a:extLst>
          </p:cNvPr>
          <p:cNvSpPr/>
          <p:nvPr/>
        </p:nvSpPr>
        <p:spPr>
          <a:xfrm>
            <a:off x="412750" y="5041812"/>
            <a:ext cx="11366500" cy="368750"/>
          </a:xfrm>
          <a:prstGeom prst="rect">
            <a:avLst/>
          </a:prstGeom>
          <a:solidFill>
            <a:srgbClr val="E9F4D4"/>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r>
              <a:rPr kumimoji="0" lang="en-US" b="0" i="0" u="none" strike="noStrike" kern="1200" cap="none" spc="0" normalizeH="0" baseline="0" noProof="0" dirty="0">
                <a:ln>
                  <a:noFill/>
                </a:ln>
                <a:solidFill>
                  <a:schemeClr val="tx1"/>
                </a:solidFill>
                <a:effectLst/>
                <a:uLnTx/>
                <a:uFillTx/>
                <a:latin typeface="Open Sans"/>
                <a:ea typeface="+mn-ea"/>
                <a:cs typeface="+mn-cs"/>
              </a:rPr>
              <a:t>Min Samples Leaf: Minimum number of samples a node should contain </a:t>
            </a:r>
          </a:p>
        </p:txBody>
      </p:sp>
      <p:pic>
        <p:nvPicPr>
          <p:cNvPr id="20" name="Picture 19">
            <a:extLst>
              <a:ext uri="{FF2B5EF4-FFF2-40B4-BE49-F238E27FC236}">
                <a16:creationId xmlns:a16="http://schemas.microsoft.com/office/drawing/2014/main" id="{0F59B784-AE45-40D8-82F0-B79D47C914F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01832" y="3682907"/>
            <a:ext cx="11788336" cy="1178834"/>
          </a:xfrm>
          <a:prstGeom prst="rect">
            <a:avLst/>
          </a:prstGeom>
        </p:spPr>
      </p:pic>
    </p:spTree>
    <p:extLst>
      <p:ext uri="{BB962C8B-B14F-4D97-AF65-F5344CB8AC3E}">
        <p14:creationId xmlns:p14="http://schemas.microsoft.com/office/powerpoint/2010/main" val="233608137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Object 81" hidden="1">
            <a:extLst>
              <a:ext uri="{FF2B5EF4-FFF2-40B4-BE49-F238E27FC236}">
                <a16:creationId xmlns:a16="http://schemas.microsoft.com/office/drawing/2014/main" id="{41F46EF0-FED6-4A38-8D7C-B22017F7AC5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1765" name="think-cell Slide" r:id="rId6" imgW="395" imgH="396" progId="TCLayout.ActiveDocument.1">
                  <p:embed/>
                </p:oleObj>
              </mc:Choice>
              <mc:Fallback>
                <p:oleObj name="think-cell Slide" r:id="rId6" imgW="395" imgH="396" progId="TCLayout.ActiveDocument.1">
                  <p:embed/>
                  <p:pic>
                    <p:nvPicPr>
                      <p:cNvPr id="82" name="Object 81" hidden="1">
                        <a:extLst>
                          <a:ext uri="{FF2B5EF4-FFF2-40B4-BE49-F238E27FC236}">
                            <a16:creationId xmlns:a16="http://schemas.microsoft.com/office/drawing/2014/main" id="{41F46EF0-FED6-4A38-8D7C-B22017F7AC5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1" name="Rectangle 80" hidden="1">
            <a:extLst>
              <a:ext uri="{FF2B5EF4-FFF2-40B4-BE49-F238E27FC236}">
                <a16:creationId xmlns:a16="http://schemas.microsoft.com/office/drawing/2014/main" id="{545D1A1C-60AA-41A7-80D2-F2AAB9A75D0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14EB8CC-19B1-45A9-949F-0C7E8A3D44ED}"/>
              </a:ext>
            </a:extLst>
          </p:cNvPr>
          <p:cNvSpPr>
            <a:spLocks noGrp="1"/>
          </p:cNvSpPr>
          <p:nvPr>
            <p:ph type="title"/>
          </p:nvPr>
        </p:nvSpPr>
        <p:spPr/>
        <p:txBody>
          <a:bodyPr/>
          <a:lstStyle/>
          <a:p>
            <a:r>
              <a:rPr lang="en-US" dirty="0"/>
              <a:t>Secondary Results</a:t>
            </a:r>
          </a:p>
        </p:txBody>
      </p:sp>
      <p:sp>
        <p:nvSpPr>
          <p:cNvPr id="4" name="Text Placeholder 3">
            <a:extLst>
              <a:ext uri="{FF2B5EF4-FFF2-40B4-BE49-F238E27FC236}">
                <a16:creationId xmlns:a16="http://schemas.microsoft.com/office/drawing/2014/main" id="{C4050FF1-9ECF-4698-8921-01A61D1D1CC2}"/>
              </a:ext>
            </a:extLst>
          </p:cNvPr>
          <p:cNvSpPr>
            <a:spLocks noGrp="1"/>
          </p:cNvSpPr>
          <p:nvPr>
            <p:ph type="body" sz="quarter" idx="14"/>
          </p:nvPr>
        </p:nvSpPr>
        <p:spPr>
          <a:xfrm>
            <a:off x="546296" y="1112803"/>
            <a:ext cx="11290104" cy="258542"/>
          </a:xfrm>
        </p:spPr>
        <p:txBody>
          <a:bodyPr/>
          <a:lstStyle/>
          <a:p>
            <a:r>
              <a:rPr lang="en-US" dirty="0"/>
              <a:t>Results after tuning hyperparameters.  </a:t>
            </a:r>
          </a:p>
          <a:p>
            <a:endParaRPr lang="en-US" dirty="0"/>
          </a:p>
        </p:txBody>
      </p:sp>
      <p:sp>
        <p:nvSpPr>
          <p:cNvPr id="5" name="Title 1">
            <a:extLst>
              <a:ext uri="{FF2B5EF4-FFF2-40B4-BE49-F238E27FC236}">
                <a16:creationId xmlns:a16="http://schemas.microsoft.com/office/drawing/2014/main" id="{605E43F5-DB08-478A-B62D-6B398EFCB136}"/>
              </a:ext>
            </a:extLst>
          </p:cNvPr>
          <p:cNvSpPr txBox="1">
            <a:spLocks/>
          </p:cNvSpPr>
          <p:nvPr/>
        </p:nvSpPr>
        <p:spPr>
          <a:xfrm>
            <a:off x="469900" y="402587"/>
            <a:ext cx="11252200" cy="334102"/>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1" i="0" u="none" strike="noStrike" kern="1200" cap="none" spc="-75" normalizeH="0" baseline="0" noProof="0" dirty="0">
              <a:ln>
                <a:noFill/>
              </a:ln>
              <a:solidFill>
                <a:prstClr val="black"/>
              </a:solidFill>
              <a:effectLst/>
              <a:uLnTx/>
              <a:uFillTx/>
              <a:latin typeface="Open Sans"/>
            </a:endParaRPr>
          </a:p>
        </p:txBody>
      </p:sp>
      <p:sp>
        <p:nvSpPr>
          <p:cNvPr id="29" name="Text Placeholder 3">
            <a:extLst>
              <a:ext uri="{FF2B5EF4-FFF2-40B4-BE49-F238E27FC236}">
                <a16:creationId xmlns:a16="http://schemas.microsoft.com/office/drawing/2014/main" id="{0B0C065B-8600-4321-85AB-2EF3E24058ED}"/>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grpSp>
        <p:nvGrpSpPr>
          <p:cNvPr id="27" name="Group 26">
            <a:extLst>
              <a:ext uri="{FF2B5EF4-FFF2-40B4-BE49-F238E27FC236}">
                <a16:creationId xmlns:a16="http://schemas.microsoft.com/office/drawing/2014/main" id="{2A9F1915-F899-4D74-8719-4CD85916DCEA}"/>
              </a:ext>
            </a:extLst>
          </p:cNvPr>
          <p:cNvGrpSpPr/>
          <p:nvPr/>
        </p:nvGrpSpPr>
        <p:grpSpPr>
          <a:xfrm>
            <a:off x="536537" y="1683523"/>
            <a:ext cx="11118927" cy="1429888"/>
            <a:chOff x="602772" y="1683523"/>
            <a:chExt cx="11118927" cy="1429887"/>
          </a:xfrm>
        </p:grpSpPr>
        <p:sp>
          <p:nvSpPr>
            <p:cNvPr id="28" name="Rectangular Callout 40">
              <a:extLst>
                <a:ext uri="{FF2B5EF4-FFF2-40B4-BE49-F238E27FC236}">
                  <a16:creationId xmlns:a16="http://schemas.microsoft.com/office/drawing/2014/main" id="{EB91FB80-B4A6-4C81-B6B7-6D889C690666}"/>
                </a:ext>
              </a:extLst>
            </p:cNvPr>
            <p:cNvSpPr/>
            <p:nvPr/>
          </p:nvSpPr>
          <p:spPr>
            <a:xfrm>
              <a:off x="1072125" y="2480641"/>
              <a:ext cx="2483464" cy="571682"/>
            </a:xfrm>
            <a:prstGeom prst="rect">
              <a:avLst/>
            </a:prstGeom>
            <a:solidFill>
              <a:srgbClr val="E9F4D4"/>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100" b="0" i="0" u="none" strike="noStrike" kern="1200" cap="none" spc="0" normalizeH="0" baseline="0" noProof="0" dirty="0">
                  <a:ln>
                    <a:noFill/>
                  </a:ln>
                  <a:solidFill>
                    <a:srgbClr val="000000"/>
                  </a:solidFill>
                  <a:effectLst/>
                  <a:uLnTx/>
                  <a:uFillTx/>
                  <a:latin typeface="Open Sans"/>
                  <a:ea typeface="+mn-ea"/>
                  <a:cs typeface="+mn-cs"/>
                </a:rPr>
                <a:t> </a:t>
              </a:r>
              <a:r>
                <a:rPr kumimoji="0" lang="en-US" sz="1200" b="1" i="0" u="none" strike="noStrike" kern="1200" cap="none" spc="0" normalizeH="0" baseline="0" noProof="0" dirty="0">
                  <a:ln>
                    <a:noFill/>
                  </a:ln>
                  <a:solidFill>
                    <a:srgbClr val="000000"/>
                  </a:solidFill>
                  <a:effectLst/>
                  <a:uLnTx/>
                  <a:uFillTx/>
                  <a:latin typeface="Open Sans"/>
                  <a:ea typeface="+mn-ea"/>
                  <a:cs typeface="+mn-cs"/>
                </a:rPr>
                <a:t>95.2%</a:t>
              </a:r>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30" name="Rectangular Callout 40">
              <a:extLst>
                <a:ext uri="{FF2B5EF4-FFF2-40B4-BE49-F238E27FC236}">
                  <a16:creationId xmlns:a16="http://schemas.microsoft.com/office/drawing/2014/main" id="{ABCA8C30-E7E3-4142-BA21-1D59389AD485}"/>
                </a:ext>
              </a:extLst>
            </p:cNvPr>
            <p:cNvSpPr/>
            <p:nvPr/>
          </p:nvSpPr>
          <p:spPr>
            <a:xfrm>
              <a:off x="3774364" y="2475957"/>
              <a:ext cx="2483464" cy="576365"/>
            </a:xfrm>
            <a:prstGeom prst="rect">
              <a:avLst/>
            </a:prstGeom>
            <a:solidFill>
              <a:schemeClr val="accent3">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94.2%</a:t>
              </a:r>
            </a:p>
          </p:txBody>
        </p:sp>
        <p:sp>
          <p:nvSpPr>
            <p:cNvPr id="31" name="Rectangular Callout 41">
              <a:extLst>
                <a:ext uri="{FF2B5EF4-FFF2-40B4-BE49-F238E27FC236}">
                  <a16:creationId xmlns:a16="http://schemas.microsoft.com/office/drawing/2014/main" id="{805C4C5E-54B3-49BB-9E77-47A94A5F5ACB}"/>
                </a:ext>
              </a:extLst>
            </p:cNvPr>
            <p:cNvSpPr/>
            <p:nvPr/>
          </p:nvSpPr>
          <p:spPr>
            <a:xfrm>
              <a:off x="6471230" y="2480639"/>
              <a:ext cx="2484825" cy="571122"/>
            </a:xfrm>
            <a:prstGeom prst="rect">
              <a:avLst/>
            </a:prstGeom>
            <a:solidFill>
              <a:schemeClr val="accent4">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94.9%</a:t>
              </a:r>
            </a:p>
          </p:txBody>
        </p:sp>
        <p:sp>
          <p:nvSpPr>
            <p:cNvPr id="32" name="Rectangular Callout 42">
              <a:extLst>
                <a:ext uri="{FF2B5EF4-FFF2-40B4-BE49-F238E27FC236}">
                  <a16:creationId xmlns:a16="http://schemas.microsoft.com/office/drawing/2014/main" id="{D6639F53-01E6-4F1E-80FC-C7910DA54633}"/>
                </a:ext>
              </a:extLst>
            </p:cNvPr>
            <p:cNvSpPr/>
            <p:nvPr/>
          </p:nvSpPr>
          <p:spPr>
            <a:xfrm>
              <a:off x="9196117" y="2468244"/>
              <a:ext cx="2484825" cy="583517"/>
            </a:xfrm>
            <a:prstGeom prst="rect">
              <a:avLst/>
            </a:prstGeom>
            <a:solidFill>
              <a:schemeClr val="accent2">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94.7%</a:t>
              </a:r>
            </a:p>
          </p:txBody>
        </p:sp>
        <p:sp>
          <p:nvSpPr>
            <p:cNvPr id="33" name="Rectangle 32">
              <a:extLst>
                <a:ext uri="{FF2B5EF4-FFF2-40B4-BE49-F238E27FC236}">
                  <a16:creationId xmlns:a16="http://schemas.microsoft.com/office/drawing/2014/main" id="{E548A4F5-0BDE-43A5-B0CA-B7E9D995D48B}"/>
                </a:ext>
              </a:extLst>
            </p:cNvPr>
            <p:cNvSpPr/>
            <p:nvPr/>
          </p:nvSpPr>
          <p:spPr>
            <a:xfrm>
              <a:off x="3773003" y="1691289"/>
              <a:ext cx="2484088" cy="1361032"/>
            </a:xfrm>
            <a:prstGeom prst="rect">
              <a:avLst/>
            </a:prstGeom>
            <a:noFill/>
            <a:ln w="53975" cap="sq">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4" name="Rectangle 33">
              <a:extLst>
                <a:ext uri="{FF2B5EF4-FFF2-40B4-BE49-F238E27FC236}">
                  <a16:creationId xmlns:a16="http://schemas.microsoft.com/office/drawing/2014/main" id="{6362295A-F999-4C30-8D95-EB0A190F0931}"/>
                </a:ext>
              </a:extLst>
            </p:cNvPr>
            <p:cNvSpPr/>
            <p:nvPr/>
          </p:nvSpPr>
          <p:spPr>
            <a:xfrm>
              <a:off x="6471230" y="1691289"/>
              <a:ext cx="2484088" cy="1360471"/>
            </a:xfrm>
            <a:prstGeom prst="rect">
              <a:avLst/>
            </a:prstGeom>
            <a:noFill/>
            <a:ln w="53975" cap="sq">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5" name="Rectangle 34">
              <a:extLst>
                <a:ext uri="{FF2B5EF4-FFF2-40B4-BE49-F238E27FC236}">
                  <a16:creationId xmlns:a16="http://schemas.microsoft.com/office/drawing/2014/main" id="{8795F064-CA90-4C9D-AEF5-680AE5468A61}"/>
                </a:ext>
              </a:extLst>
            </p:cNvPr>
            <p:cNvSpPr/>
            <p:nvPr/>
          </p:nvSpPr>
          <p:spPr>
            <a:xfrm>
              <a:off x="9169457" y="1683523"/>
              <a:ext cx="2484088" cy="1368237"/>
            </a:xfrm>
            <a:prstGeom prst="rect">
              <a:avLst/>
            </a:prstGeom>
            <a:noFill/>
            <a:ln w="53975" cap="sq">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6" name="Rectangle 35">
              <a:extLst>
                <a:ext uri="{FF2B5EF4-FFF2-40B4-BE49-F238E27FC236}">
                  <a16:creationId xmlns:a16="http://schemas.microsoft.com/office/drawing/2014/main" id="{EB1F6B2D-7E5B-4FA0-99EE-4EB0928C567A}"/>
                </a:ext>
              </a:extLst>
            </p:cNvPr>
            <p:cNvSpPr/>
            <p:nvPr/>
          </p:nvSpPr>
          <p:spPr>
            <a:xfrm>
              <a:off x="1074776" y="1691290"/>
              <a:ext cx="2484088" cy="1361032"/>
            </a:xfrm>
            <a:prstGeom prst="rect">
              <a:avLst/>
            </a:prstGeom>
            <a:noFill/>
            <a:ln w="53975" cap="sq">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7" name="Rectangle 3">
              <a:extLst>
                <a:ext uri="{FF2B5EF4-FFF2-40B4-BE49-F238E27FC236}">
                  <a16:creationId xmlns:a16="http://schemas.microsoft.com/office/drawing/2014/main" id="{D5B767E0-1988-41DB-8FC3-7CD3946531BB}"/>
                </a:ext>
              </a:extLst>
            </p:cNvPr>
            <p:cNvSpPr>
              <a:spLocks/>
            </p:cNvSpPr>
            <p:nvPr/>
          </p:nvSpPr>
          <p:spPr bwMode="auto">
            <a:xfrm rot="16200000">
              <a:off x="500294" y="2609733"/>
              <a:ext cx="654435" cy="3529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rPr>
                <a:t>Result</a:t>
              </a:r>
            </a:p>
          </p:txBody>
        </p:sp>
        <p:sp>
          <p:nvSpPr>
            <p:cNvPr id="38" name="Rectangle 3">
              <a:extLst>
                <a:ext uri="{FF2B5EF4-FFF2-40B4-BE49-F238E27FC236}">
                  <a16:creationId xmlns:a16="http://schemas.microsoft.com/office/drawing/2014/main" id="{03C8722F-4CDF-4C77-BCB9-FABE2DC51002}"/>
                </a:ext>
              </a:extLst>
            </p:cNvPr>
            <p:cNvSpPr>
              <a:spLocks/>
            </p:cNvSpPr>
            <p:nvPr/>
          </p:nvSpPr>
          <p:spPr bwMode="auto">
            <a:xfrm rot="16200000">
              <a:off x="498098" y="1966514"/>
              <a:ext cx="665653" cy="29005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rPr>
                <a:t>Metric</a:t>
              </a:r>
            </a:p>
          </p:txBody>
        </p:sp>
        <p:sp>
          <p:nvSpPr>
            <p:cNvPr id="39" name="Rectangle 38">
              <a:extLst>
                <a:ext uri="{FF2B5EF4-FFF2-40B4-BE49-F238E27FC236}">
                  <a16:creationId xmlns:a16="http://schemas.microsoft.com/office/drawing/2014/main" id="{FCC7C699-190A-4756-A2B2-414A9C058632}"/>
                </a:ext>
              </a:extLst>
            </p:cNvPr>
            <p:cNvSpPr/>
            <p:nvPr/>
          </p:nvSpPr>
          <p:spPr>
            <a:xfrm>
              <a:off x="1047379"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Precision</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40" name="Rectangle 39">
              <a:extLst>
                <a:ext uri="{FF2B5EF4-FFF2-40B4-BE49-F238E27FC236}">
                  <a16:creationId xmlns:a16="http://schemas.microsoft.com/office/drawing/2014/main" id="{96774F56-665D-4329-80C1-890C1744D26B}"/>
                </a:ext>
              </a:extLst>
            </p:cNvPr>
            <p:cNvSpPr/>
            <p:nvPr/>
          </p:nvSpPr>
          <p:spPr>
            <a:xfrm>
              <a:off x="3745606"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Recall</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41" name="Rectangle 40">
              <a:extLst>
                <a:ext uri="{FF2B5EF4-FFF2-40B4-BE49-F238E27FC236}">
                  <a16:creationId xmlns:a16="http://schemas.microsoft.com/office/drawing/2014/main" id="{395B734F-F79F-4E0A-B025-EC0D37E0EC8F}"/>
                </a:ext>
              </a:extLst>
            </p:cNvPr>
            <p:cNvSpPr/>
            <p:nvPr/>
          </p:nvSpPr>
          <p:spPr>
            <a:xfrm>
              <a:off x="6470493" y="1988478"/>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Accuracy</a:t>
              </a:r>
            </a:p>
          </p:txBody>
        </p:sp>
        <p:sp>
          <p:nvSpPr>
            <p:cNvPr id="42" name="Rectangle 41">
              <a:extLst>
                <a:ext uri="{FF2B5EF4-FFF2-40B4-BE49-F238E27FC236}">
                  <a16:creationId xmlns:a16="http://schemas.microsoft.com/office/drawing/2014/main" id="{AE762C23-5184-4DB4-B372-2A207FE36D81}"/>
                </a:ext>
              </a:extLst>
            </p:cNvPr>
            <p:cNvSpPr/>
            <p:nvPr/>
          </p:nvSpPr>
          <p:spPr>
            <a:xfrm>
              <a:off x="9168720" y="198288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F1</a:t>
              </a:r>
            </a:p>
          </p:txBody>
        </p:sp>
        <p:cxnSp>
          <p:nvCxnSpPr>
            <p:cNvPr id="43" name="Straight Connector 42">
              <a:extLst>
                <a:ext uri="{FF2B5EF4-FFF2-40B4-BE49-F238E27FC236}">
                  <a16:creationId xmlns:a16="http://schemas.microsoft.com/office/drawing/2014/main" id="{D1BE2B20-901F-4750-9F33-AC4EA6A056EC}"/>
                </a:ext>
              </a:extLst>
            </p:cNvPr>
            <p:cNvCxnSpPr>
              <a:cxnSpLocks/>
            </p:cNvCxnSpPr>
            <p:nvPr/>
          </p:nvCxnSpPr>
          <p:spPr>
            <a:xfrm>
              <a:off x="602772" y="2469808"/>
              <a:ext cx="11118927" cy="0"/>
            </a:xfrm>
            <a:prstGeom prst="line">
              <a:avLst/>
            </a:prstGeom>
            <a:ln w="2222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4" name="Rectangle 43">
            <a:extLst>
              <a:ext uri="{FF2B5EF4-FFF2-40B4-BE49-F238E27FC236}">
                <a16:creationId xmlns:a16="http://schemas.microsoft.com/office/drawing/2014/main" id="{03F3E678-B80A-4EDB-B341-CE63824425CB}"/>
              </a:ext>
            </a:extLst>
          </p:cNvPr>
          <p:cNvSpPr/>
          <p:nvPr/>
        </p:nvSpPr>
        <p:spPr>
          <a:xfrm>
            <a:off x="4892545" y="3428999"/>
            <a:ext cx="6694766" cy="134867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p:txBody>
      </p:sp>
      <p:sp>
        <p:nvSpPr>
          <p:cNvPr id="46" name="TextBox 45">
            <a:extLst>
              <a:ext uri="{FF2B5EF4-FFF2-40B4-BE49-F238E27FC236}">
                <a16:creationId xmlns:a16="http://schemas.microsoft.com/office/drawing/2014/main" id="{637196C0-D7B0-4284-9BA6-1EA051E33A90}"/>
              </a:ext>
            </a:extLst>
          </p:cNvPr>
          <p:cNvSpPr txBox="1"/>
          <p:nvPr/>
        </p:nvSpPr>
        <p:spPr>
          <a:xfrm>
            <a:off x="4892545" y="3522547"/>
            <a:ext cx="6270755" cy="1456809"/>
          </a:xfrm>
          <a:prstGeom prst="rect">
            <a:avLst/>
          </a:prstGeom>
          <a:noFill/>
        </p:spPr>
        <p:txBody>
          <a:bodyPr vert="horz" wrap="square" lIns="0" tIns="0" rIns="0" bIns="0" rtlCol="0">
            <a:spAutoFit/>
          </a:bodyPr>
          <a:lstStyle/>
          <a:p>
            <a:pPr marL="742950" lvl="1" indent="-285750">
              <a:buFont typeface="Arial" panose="020B0604020202020204" pitchFamily="34" charset="0"/>
              <a:buChar char="•"/>
              <a:defRPr/>
            </a:pPr>
            <a:endParaRPr kumimoji="0" lang="en-US" sz="900"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r>
              <a:rPr lang="en-US" dirty="0">
                <a:latin typeface="Open Sans"/>
              </a:rPr>
              <a:t>Similar metric results, but precision is slightly lower</a:t>
            </a:r>
          </a:p>
          <a:p>
            <a:pPr marL="742950" lvl="1" indent="-285750">
              <a:buFont typeface="Arial" panose="020B0604020202020204" pitchFamily="34" charset="0"/>
              <a:buChar char="•"/>
              <a:defRPr/>
            </a:pPr>
            <a:r>
              <a:rPr lang="en-US" dirty="0">
                <a:latin typeface="Open Sans"/>
              </a:rPr>
              <a:t>False positives are slightly lower, false negatives are slightly higher</a:t>
            </a:r>
          </a:p>
          <a:p>
            <a:pPr marL="742950" lvl="1" indent="-285750">
              <a:buFont typeface="Arial" panose="020B0604020202020204" pitchFamily="34" charset="0"/>
              <a:buChar char="•"/>
              <a:defRPr/>
            </a:pPr>
            <a:endParaRPr lang="en-US" dirty="0">
              <a:solidFill>
                <a:schemeClr val="tx1"/>
              </a:solidFill>
              <a:latin typeface="Open Sans"/>
            </a:endParaRPr>
          </a:p>
          <a:p>
            <a:pPr>
              <a:spcBef>
                <a:spcPts val="200"/>
              </a:spcBef>
              <a:buSzPct val="100000"/>
            </a:pPr>
            <a:endParaRPr lang="en-US" sz="1200" dirty="0"/>
          </a:p>
        </p:txBody>
      </p:sp>
      <p:sp>
        <p:nvSpPr>
          <p:cNvPr id="47" name="Rectangle 46">
            <a:extLst>
              <a:ext uri="{FF2B5EF4-FFF2-40B4-BE49-F238E27FC236}">
                <a16:creationId xmlns:a16="http://schemas.microsoft.com/office/drawing/2014/main" id="{6CB4CE09-6483-482A-9249-1E050B51BD99}"/>
              </a:ext>
            </a:extLst>
          </p:cNvPr>
          <p:cNvSpPr/>
          <p:nvPr/>
        </p:nvSpPr>
        <p:spPr>
          <a:xfrm>
            <a:off x="4892545" y="4932247"/>
            <a:ext cx="6694766" cy="134867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p:txBody>
      </p:sp>
      <p:sp>
        <p:nvSpPr>
          <p:cNvPr id="48" name="TextBox 47">
            <a:extLst>
              <a:ext uri="{FF2B5EF4-FFF2-40B4-BE49-F238E27FC236}">
                <a16:creationId xmlns:a16="http://schemas.microsoft.com/office/drawing/2014/main" id="{9145BE48-B5A8-4141-A938-9452FE669F08}"/>
              </a:ext>
            </a:extLst>
          </p:cNvPr>
          <p:cNvSpPr txBox="1"/>
          <p:nvPr/>
        </p:nvSpPr>
        <p:spPr>
          <a:xfrm>
            <a:off x="4892545" y="5154352"/>
            <a:ext cx="6694765" cy="1041311"/>
          </a:xfrm>
          <a:prstGeom prst="rect">
            <a:avLst/>
          </a:prstGeom>
          <a:noFill/>
        </p:spPr>
        <p:txBody>
          <a:bodyPr vert="horz" wrap="square" lIns="0" tIns="0" rIns="0" bIns="0" rtlCol="0">
            <a:spAutoFit/>
          </a:bodyPr>
          <a:lstStyle/>
          <a:p>
            <a:pPr lvl="1">
              <a:defRPr/>
            </a:pPr>
            <a:r>
              <a:rPr lang="en-US" b="1" dirty="0">
                <a:latin typeface="Open Sans"/>
              </a:rPr>
              <a:t>Conclusion</a:t>
            </a:r>
            <a:r>
              <a:rPr kumimoji="0" lang="en-US" b="1" i="0" u="none" strike="noStrike" kern="1200" cap="none" spc="0" normalizeH="0" baseline="0" noProof="0" dirty="0">
                <a:ln>
                  <a:noFill/>
                </a:ln>
                <a:solidFill>
                  <a:schemeClr val="tx1"/>
                </a:solidFill>
                <a:effectLst/>
                <a:uLnTx/>
                <a:uFillTx/>
                <a:latin typeface="Open Sans"/>
                <a:ea typeface="+mn-ea"/>
                <a:cs typeface="+mn-cs"/>
              </a:rPr>
              <a:t>:</a:t>
            </a:r>
          </a:p>
          <a:p>
            <a:pPr lvl="1">
              <a:defRPr/>
            </a:pPr>
            <a:r>
              <a:rPr lang="en-US" dirty="0">
                <a:latin typeface="Open Sans"/>
              </a:rPr>
              <a:t>Use initial model to determine type of tree within Roosevelt National park </a:t>
            </a:r>
            <a:endParaRPr lang="en-US" dirty="0">
              <a:solidFill>
                <a:schemeClr val="tx1"/>
              </a:solidFill>
              <a:latin typeface="Open Sans"/>
            </a:endParaRPr>
          </a:p>
          <a:p>
            <a:pPr>
              <a:spcBef>
                <a:spcPts val="200"/>
              </a:spcBef>
              <a:buSzPct val="100000"/>
            </a:pPr>
            <a:endParaRPr lang="en-US" sz="1200" dirty="0"/>
          </a:p>
        </p:txBody>
      </p:sp>
      <p:pic>
        <p:nvPicPr>
          <p:cNvPr id="6" name="Picture 5" descr="Chart, treemap chart&#10;&#10;Description automatically generated">
            <a:extLst>
              <a:ext uri="{FF2B5EF4-FFF2-40B4-BE49-F238E27FC236}">
                <a16:creationId xmlns:a16="http://schemas.microsoft.com/office/drawing/2014/main" id="{36D89703-49F5-44F1-B740-85CF919EE8D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6004" y="3044557"/>
            <a:ext cx="5485714" cy="3657143"/>
          </a:xfrm>
          <a:prstGeom prst="rect">
            <a:avLst/>
          </a:prstGeom>
        </p:spPr>
      </p:pic>
    </p:spTree>
    <p:extLst>
      <p:ext uri="{BB962C8B-B14F-4D97-AF65-F5344CB8AC3E}">
        <p14:creationId xmlns:p14="http://schemas.microsoft.com/office/powerpoint/2010/main" val="54481722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99CB3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7D0D-F09E-B241-B09D-B258EFEDE776}"/>
              </a:ext>
            </a:extLst>
          </p:cNvPr>
          <p:cNvSpPr>
            <a:spLocks noGrp="1"/>
          </p:cNvSpPr>
          <p:nvPr>
            <p:ph type="title"/>
          </p:nvPr>
        </p:nvSpPr>
        <p:spPr/>
        <p:txBody>
          <a:bodyPr/>
          <a:lstStyle/>
          <a:p>
            <a:r>
              <a:rPr lang="en-US" dirty="0"/>
              <a:t>Thank you!</a:t>
            </a:r>
          </a:p>
        </p:txBody>
      </p:sp>
      <p:sp>
        <p:nvSpPr>
          <p:cNvPr id="3" name="Text Placeholder 2">
            <a:extLst>
              <a:ext uri="{FF2B5EF4-FFF2-40B4-BE49-F238E27FC236}">
                <a16:creationId xmlns:a16="http://schemas.microsoft.com/office/drawing/2014/main" id="{E57D4081-3033-DC4E-B903-5E8E9D0EAA6F}"/>
              </a:ext>
            </a:extLst>
          </p:cNvPr>
          <p:cNvSpPr>
            <a:spLocks noGrp="1"/>
          </p:cNvSpPr>
          <p:nvPr>
            <p:ph type="body" idx="1"/>
          </p:nvPr>
        </p:nvSpPr>
        <p:spPr/>
        <p:txBody>
          <a:bodyPr/>
          <a:lstStyle/>
          <a:p>
            <a:r>
              <a:rPr lang="en-US" dirty="0"/>
              <a:t>Questions?</a:t>
            </a:r>
          </a:p>
        </p:txBody>
      </p:sp>
    </p:spTree>
    <p:extLst>
      <p:ext uri="{BB962C8B-B14F-4D97-AF65-F5344CB8AC3E}">
        <p14:creationId xmlns:p14="http://schemas.microsoft.com/office/powerpoint/2010/main" val="370043114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CC2ECE5-5BF3-A74A-BAC3-587648CA71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7357B349-82ED-2142-923B-A38B81B8CAA5}"/>
              </a:ext>
            </a:extLst>
          </p:cNvPr>
          <p:cNvSpPr/>
          <p:nvPr/>
        </p:nvSpPr>
        <p:spPr>
          <a:xfrm>
            <a:off x="8208084" y="0"/>
            <a:ext cx="3983916" cy="685800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Open Sans"/>
              <a:ea typeface="+mn-ea"/>
              <a:cs typeface="+mn-cs"/>
            </a:endParaRPr>
          </a:p>
        </p:txBody>
      </p:sp>
      <p:sp>
        <p:nvSpPr>
          <p:cNvPr id="6" name="Rectangle 5">
            <a:extLst>
              <a:ext uri="{FF2B5EF4-FFF2-40B4-BE49-F238E27FC236}">
                <a16:creationId xmlns:a16="http://schemas.microsoft.com/office/drawing/2014/main" id="{193B8FEC-7436-A34D-A947-2B414C2CEE2B}"/>
              </a:ext>
            </a:extLst>
          </p:cNvPr>
          <p:cNvSpPr/>
          <p:nvPr/>
        </p:nvSpPr>
        <p:spPr>
          <a:xfrm>
            <a:off x="8780538" y="1466885"/>
            <a:ext cx="3411462" cy="4156651"/>
          </a:xfrm>
          <a:prstGeom prst="rect">
            <a:avLst/>
          </a:prstGeom>
        </p:spPr>
        <p:txBody>
          <a:bodyPr wrap="square">
            <a:spAutoFit/>
          </a:bodyPr>
          <a:lstStyle/>
          <a:p>
            <a:pPr marL="0" marR="0" lvl="0" indent="0" algn="l" defTabSz="914400" rtl="0" eaLnBrk="1" fontAlgn="auto" latinLnBrk="0" hangingPunct="1">
              <a:lnSpc>
                <a:spcPct val="120000"/>
              </a:lnSpc>
              <a:spcBef>
                <a:spcPts val="2800"/>
              </a:spcBef>
              <a:spcAft>
                <a:spcPts val="0"/>
              </a:spcAft>
              <a:buClrTx/>
              <a:buSzTx/>
              <a:buFontTx/>
              <a:buNone/>
              <a:tabLst/>
              <a:defRPr/>
            </a:pPr>
            <a:r>
              <a:rPr lang="en-US" b="1" dirty="0">
                <a:solidFill>
                  <a:prstClr val="black"/>
                </a:solidFill>
                <a:latin typeface="Open Sans"/>
              </a:rPr>
              <a:t>Project Goals</a:t>
            </a:r>
            <a:br>
              <a:rPr kumimoji="0" lang="en-US" sz="1400" b="0" i="0" u="none" strike="noStrike" kern="1200" cap="none" spc="0" normalizeH="0" baseline="0" noProof="0" dirty="0">
                <a:ln>
                  <a:noFill/>
                </a:ln>
                <a:solidFill>
                  <a:prstClr val="black"/>
                </a:solidFill>
                <a:effectLst/>
                <a:uLnTx/>
                <a:uFillTx/>
                <a:latin typeface="Open Sans"/>
                <a:ea typeface="Chronicle Display Light" charset="0"/>
                <a:cs typeface="Chronicle Display Light" charset="0"/>
              </a:rPr>
            </a:br>
            <a:r>
              <a:rPr lang="en-US" sz="1600" dirty="0">
                <a:solidFill>
                  <a:prstClr val="black"/>
                </a:solidFill>
                <a:latin typeface="Open Sans"/>
                <a:ea typeface="Chronicle Display Light" charset="0"/>
                <a:cs typeface="Chronicle Display Light" charset="0"/>
              </a:rPr>
              <a:t>Business case</a:t>
            </a:r>
            <a:endParaRPr kumimoji="0" lang="en-US" sz="1600" b="0" i="0" u="none" strike="noStrike" kern="1200" cap="none" spc="0" normalizeH="0" baseline="0" noProof="0" dirty="0">
              <a:ln>
                <a:noFill/>
              </a:ln>
              <a:solidFill>
                <a:prstClr val="black"/>
              </a:solidFill>
              <a:effectLst/>
              <a:uLnTx/>
              <a:uFillTx/>
              <a:latin typeface="Open Sans"/>
              <a:ea typeface="Chronicle Display Light" charset="0"/>
              <a:cs typeface="Chronicle Display Light" charset="0"/>
            </a:endParaRPr>
          </a:p>
          <a:p>
            <a:pPr marL="0" marR="0" lvl="0" indent="0" algn="l" defTabSz="914400" rtl="0" eaLnBrk="1" fontAlgn="auto" latinLnBrk="0" hangingPunct="1">
              <a:lnSpc>
                <a:spcPct val="120000"/>
              </a:lnSpc>
              <a:spcBef>
                <a:spcPts val="2800"/>
              </a:spcBef>
              <a:spcAft>
                <a:spcPts val="0"/>
              </a:spcAft>
              <a:buClrTx/>
              <a:buSzTx/>
              <a:buFontTx/>
              <a:buNone/>
              <a:tabLst/>
              <a:defRPr/>
            </a:pPr>
            <a:r>
              <a:rPr lang="en-US" b="1" dirty="0">
                <a:solidFill>
                  <a:prstClr val="black"/>
                </a:solidFill>
                <a:latin typeface="Open Sans"/>
                <a:ea typeface="Chronicle Display Light" charset="0"/>
                <a:cs typeface="Chronicle Display Light" charset="0"/>
              </a:rPr>
              <a:t>Data</a:t>
            </a:r>
            <a:br>
              <a:rPr kumimoji="0" lang="en-US" sz="1400" b="0" i="0" u="none" strike="noStrike" kern="1200" cap="none" spc="0" normalizeH="0" baseline="0" noProof="0" dirty="0">
                <a:ln>
                  <a:noFill/>
                </a:ln>
                <a:solidFill>
                  <a:prstClr val="black"/>
                </a:solidFill>
                <a:effectLst/>
                <a:uLnTx/>
                <a:uFillTx/>
                <a:latin typeface="Open Sans"/>
                <a:ea typeface="Chronicle Display Light" charset="0"/>
                <a:cs typeface="Chronicle Display Light" charset="0"/>
              </a:rPr>
            </a:br>
            <a:r>
              <a:rPr lang="en-US" sz="1600" dirty="0">
                <a:solidFill>
                  <a:prstClr val="black"/>
                </a:solidFill>
                <a:latin typeface="Open Sans"/>
              </a:rPr>
              <a:t>Data understanding and preparation</a:t>
            </a:r>
            <a:endParaRPr kumimoji="0" lang="en-US" sz="1600" b="0" i="0" u="none" strike="noStrike" kern="1200" cap="none" spc="0" normalizeH="0" baseline="0" noProof="0" dirty="0">
              <a:ln>
                <a:noFill/>
              </a:ln>
              <a:solidFill>
                <a:prstClr val="black"/>
              </a:solidFill>
              <a:effectLst/>
              <a:uLnTx/>
              <a:uFillTx/>
              <a:latin typeface="Open Sans"/>
              <a:ea typeface="+mn-ea"/>
              <a:cs typeface="+mn-cs"/>
            </a:endParaRPr>
          </a:p>
          <a:p>
            <a:pPr marL="0" marR="0" lvl="0" indent="0" algn="l" defTabSz="914400" rtl="0" eaLnBrk="1" fontAlgn="auto" latinLnBrk="0" hangingPunct="1">
              <a:lnSpc>
                <a:spcPct val="120000"/>
              </a:lnSpc>
              <a:spcBef>
                <a:spcPts val="2800"/>
              </a:spcBef>
              <a:spcAft>
                <a:spcPts val="0"/>
              </a:spcAft>
              <a:buClrTx/>
              <a:buSzTx/>
              <a:buFontTx/>
              <a:buNone/>
              <a:tabLst/>
              <a:defRPr/>
            </a:pPr>
            <a:r>
              <a:rPr kumimoji="0" lang="en-US" b="1" i="0" u="none" strike="noStrike" kern="1200" cap="none" spc="0" normalizeH="0" baseline="0" noProof="0" dirty="0">
                <a:ln>
                  <a:noFill/>
                </a:ln>
                <a:solidFill>
                  <a:srgbClr val="000000"/>
                </a:solidFill>
                <a:effectLst/>
                <a:uLnTx/>
                <a:uFillTx/>
                <a:latin typeface="Open Sans"/>
                <a:ea typeface="Chronicle Display Light" charset="0"/>
                <a:cs typeface="Chronicle Display Light" charset="0"/>
              </a:rPr>
              <a:t>Methods</a:t>
            </a: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Open Sans"/>
                <a:ea typeface="+mn-ea"/>
                <a:cs typeface="+mn-cs"/>
              </a:rPr>
              <a:t>Proposed team</a:t>
            </a:r>
          </a:p>
          <a:p>
            <a:pPr marL="0" marR="0" lvl="0" indent="0" algn="l" defTabSz="914400" rtl="0" eaLnBrk="1" fontAlgn="auto" latinLnBrk="0" hangingPunct="1">
              <a:lnSpc>
                <a:spcPct val="120000"/>
              </a:lnSpc>
              <a:spcBef>
                <a:spcPts val="2800"/>
              </a:spcBef>
              <a:spcAft>
                <a:spcPts val="0"/>
              </a:spcAft>
              <a:buClrTx/>
              <a:buSzTx/>
              <a:buFontTx/>
              <a:buNone/>
              <a:tabLst/>
              <a:defRPr/>
            </a:pPr>
            <a:r>
              <a:rPr lang="en-US" b="1" dirty="0">
                <a:solidFill>
                  <a:srgbClr val="000000"/>
                </a:solidFill>
                <a:latin typeface="Open Sans"/>
              </a:rPr>
              <a:t>Result</a:t>
            </a:r>
            <a:endParaRPr kumimoji="0" lang="en-US" b="1" i="0" u="none" strike="noStrike" kern="1200" cap="none" spc="0" normalizeH="0" baseline="0" noProof="0" dirty="0">
              <a:ln>
                <a:noFill/>
              </a:ln>
              <a:solidFill>
                <a:srgbClr val="000000"/>
              </a:solidFill>
              <a:effectLst/>
              <a:uLnTx/>
              <a:uFillTx/>
              <a:latin typeface="Open Sans"/>
              <a:ea typeface="+mn-ea"/>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Open Sans"/>
                <a:ea typeface="+mn-ea"/>
                <a:cs typeface="+mn-cs"/>
              </a:rPr>
              <a:t>Our capabilities</a:t>
            </a:r>
          </a:p>
          <a:p>
            <a:pPr marL="0" marR="0" lvl="0" indent="0" algn="l" defTabSz="914400" rtl="0" eaLnBrk="1" fontAlgn="auto" latinLnBrk="0" hangingPunct="1">
              <a:lnSpc>
                <a:spcPct val="120000"/>
              </a:lnSpc>
              <a:spcBef>
                <a:spcPts val="0"/>
              </a:spcBef>
              <a:spcAft>
                <a:spcPts val="0"/>
              </a:spcAft>
              <a:buClrTx/>
              <a:buSzTx/>
              <a:buFontTx/>
              <a:buNone/>
              <a:tabLst/>
              <a:defRPr/>
            </a:pPr>
            <a:endParaRPr kumimoji="0" lang="en-US" sz="105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2" name="Title 1">
            <a:extLst>
              <a:ext uri="{FF2B5EF4-FFF2-40B4-BE49-F238E27FC236}">
                <a16:creationId xmlns:a16="http://schemas.microsoft.com/office/drawing/2014/main" id="{31713BD3-C57A-5D4B-AFAD-57D8AC1491B2}"/>
              </a:ext>
            </a:extLst>
          </p:cNvPr>
          <p:cNvSpPr>
            <a:spLocks noGrp="1"/>
          </p:cNvSpPr>
          <p:nvPr>
            <p:ph type="title"/>
          </p:nvPr>
        </p:nvSpPr>
        <p:spPr>
          <a:xfrm>
            <a:off x="8810326" y="238607"/>
            <a:ext cx="3132095" cy="365760"/>
          </a:xfrm>
        </p:spPr>
        <p:txBody>
          <a:bodyPr/>
          <a:lstStyle/>
          <a:p>
            <a:r>
              <a:rPr lang="en-US" dirty="0">
                <a:solidFill>
                  <a:schemeClr val="tx1"/>
                </a:solidFill>
              </a:rPr>
              <a:t>Agenda</a:t>
            </a:r>
          </a:p>
        </p:txBody>
      </p:sp>
      <p:sp>
        <p:nvSpPr>
          <p:cNvPr id="8" name="TextBox 7">
            <a:extLst>
              <a:ext uri="{FF2B5EF4-FFF2-40B4-BE49-F238E27FC236}">
                <a16:creationId xmlns:a16="http://schemas.microsoft.com/office/drawing/2014/main" id="{A5260355-A9F2-4081-A03D-7AA889082528}"/>
              </a:ext>
            </a:extLst>
          </p:cNvPr>
          <p:cNvSpPr txBox="1"/>
          <p:nvPr/>
        </p:nvSpPr>
        <p:spPr>
          <a:xfrm>
            <a:off x="1968852" y="1247821"/>
            <a:ext cx="6841474" cy="823431"/>
          </a:xfrm>
          <a:prstGeom prst="rect">
            <a:avLst/>
          </a:prstGeom>
          <a:noFill/>
        </p:spPr>
        <p:txBody>
          <a:bodyPr wrap="square">
            <a:spAutoFit/>
          </a:bodyPr>
          <a:lstStyle/>
          <a:p>
            <a:pPr marL="0" marR="0" lvl="0" indent="0" algn="r" defTabSz="914400" rtl="0" eaLnBrk="1" fontAlgn="auto" latinLnBrk="0" hangingPunct="1">
              <a:lnSpc>
                <a:spcPts val="6500"/>
              </a:lnSpc>
              <a:spcBef>
                <a:spcPts val="1800"/>
              </a:spcBef>
              <a:spcAft>
                <a:spcPts val="0"/>
              </a:spcAft>
              <a:buClrTx/>
              <a:buSzTx/>
              <a:buFontTx/>
              <a:buNone/>
              <a:tabLst/>
              <a:defRPr/>
            </a:pPr>
            <a:r>
              <a:rPr kumimoji="0" lang="en-US" sz="3200" b="1" i="0" u="none" strike="noStrike" kern="1200" cap="none" spc="0" normalizeH="0" baseline="0" noProof="0" dirty="0">
                <a:ln>
                  <a:noFill/>
                </a:ln>
                <a:solidFill>
                  <a:srgbClr val="000000"/>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1</a:t>
            </a:r>
          </a:p>
        </p:txBody>
      </p:sp>
      <p:sp>
        <p:nvSpPr>
          <p:cNvPr id="10" name="TextBox 9">
            <a:extLst>
              <a:ext uri="{FF2B5EF4-FFF2-40B4-BE49-F238E27FC236}">
                <a16:creationId xmlns:a16="http://schemas.microsoft.com/office/drawing/2014/main" id="{27621843-1C8F-4DD6-BE1E-6882D9304B46}"/>
              </a:ext>
            </a:extLst>
          </p:cNvPr>
          <p:cNvSpPr txBox="1"/>
          <p:nvPr/>
        </p:nvSpPr>
        <p:spPr>
          <a:xfrm>
            <a:off x="1939064" y="2303674"/>
            <a:ext cx="6841474" cy="823431"/>
          </a:xfrm>
          <a:prstGeom prst="rect">
            <a:avLst/>
          </a:prstGeom>
          <a:noFill/>
        </p:spPr>
        <p:txBody>
          <a:bodyPr wrap="square">
            <a:spAutoFit/>
          </a:bodyPr>
          <a:lstStyle/>
          <a:p>
            <a:pPr marL="0" marR="0" lvl="0" indent="0" algn="r" defTabSz="914400" rtl="0" eaLnBrk="1" fontAlgn="auto" latinLnBrk="0" hangingPunct="1">
              <a:lnSpc>
                <a:spcPts val="6500"/>
              </a:lnSpc>
              <a:spcBef>
                <a:spcPts val="1800"/>
              </a:spcBef>
              <a:spcAft>
                <a:spcPts val="0"/>
              </a:spcAft>
              <a:buClrTx/>
              <a:buSzTx/>
              <a:buFontTx/>
              <a:buNone/>
              <a:tabLst/>
              <a:defRPr/>
            </a:pPr>
            <a:r>
              <a:rPr kumimoji="0" lang="en-US" sz="3200" b="1" i="0" u="none" strike="noStrike" kern="1200" cap="none" spc="0" normalizeH="0" baseline="0" noProof="0" dirty="0">
                <a:ln>
                  <a:noFill/>
                </a:ln>
                <a:solidFill>
                  <a:srgbClr val="000000"/>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2</a:t>
            </a:r>
          </a:p>
        </p:txBody>
      </p:sp>
      <p:sp>
        <p:nvSpPr>
          <p:cNvPr id="12" name="TextBox 11">
            <a:extLst>
              <a:ext uri="{FF2B5EF4-FFF2-40B4-BE49-F238E27FC236}">
                <a16:creationId xmlns:a16="http://schemas.microsoft.com/office/drawing/2014/main" id="{7859390C-531A-42AF-B400-CECB7614D6D8}"/>
              </a:ext>
            </a:extLst>
          </p:cNvPr>
          <p:cNvSpPr txBox="1"/>
          <p:nvPr/>
        </p:nvSpPr>
        <p:spPr>
          <a:xfrm>
            <a:off x="1968852" y="3538137"/>
            <a:ext cx="6841474" cy="823431"/>
          </a:xfrm>
          <a:prstGeom prst="rect">
            <a:avLst/>
          </a:prstGeom>
          <a:noFill/>
        </p:spPr>
        <p:txBody>
          <a:bodyPr wrap="square">
            <a:spAutoFit/>
          </a:bodyPr>
          <a:lstStyle/>
          <a:p>
            <a:pPr marL="0" marR="0" lvl="0" indent="0" algn="r" defTabSz="914400" rtl="0" eaLnBrk="1" fontAlgn="auto" latinLnBrk="0" hangingPunct="1">
              <a:lnSpc>
                <a:spcPts val="6500"/>
              </a:lnSpc>
              <a:spcBef>
                <a:spcPts val="1800"/>
              </a:spcBef>
              <a:spcAft>
                <a:spcPts val="0"/>
              </a:spcAft>
              <a:buClrTx/>
              <a:buSzTx/>
              <a:buFontTx/>
              <a:buNone/>
              <a:tabLst/>
              <a:defRPr/>
            </a:pPr>
            <a:r>
              <a:rPr kumimoji="0" lang="en-US" sz="3200" b="1" i="0" u="none" strike="noStrike" kern="1200" cap="none" spc="0" normalizeH="0" baseline="0" noProof="0" dirty="0">
                <a:ln>
                  <a:noFill/>
                </a:ln>
                <a:solidFill>
                  <a:srgbClr val="000000"/>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3</a:t>
            </a:r>
          </a:p>
        </p:txBody>
      </p:sp>
      <p:sp>
        <p:nvSpPr>
          <p:cNvPr id="14" name="TextBox 13">
            <a:extLst>
              <a:ext uri="{FF2B5EF4-FFF2-40B4-BE49-F238E27FC236}">
                <a16:creationId xmlns:a16="http://schemas.microsoft.com/office/drawing/2014/main" id="{DA2587DB-3630-4E3A-9E3C-E1E619F1CA1A}"/>
              </a:ext>
            </a:extLst>
          </p:cNvPr>
          <p:cNvSpPr txBox="1"/>
          <p:nvPr/>
        </p:nvSpPr>
        <p:spPr>
          <a:xfrm>
            <a:off x="1968852" y="4474346"/>
            <a:ext cx="6841474" cy="823431"/>
          </a:xfrm>
          <a:prstGeom prst="rect">
            <a:avLst/>
          </a:prstGeom>
          <a:noFill/>
        </p:spPr>
        <p:txBody>
          <a:bodyPr wrap="square">
            <a:spAutoFit/>
          </a:bodyPr>
          <a:lstStyle/>
          <a:p>
            <a:pPr marL="0" marR="0" lvl="0" indent="0" algn="r" defTabSz="914400" rtl="0" eaLnBrk="1" fontAlgn="auto" latinLnBrk="0" hangingPunct="1">
              <a:lnSpc>
                <a:spcPts val="6500"/>
              </a:lnSpc>
              <a:spcBef>
                <a:spcPts val="1800"/>
              </a:spcBef>
              <a:spcAft>
                <a:spcPts val="0"/>
              </a:spcAft>
              <a:buClrTx/>
              <a:buSzTx/>
              <a:buFontTx/>
              <a:buNone/>
              <a:tabLst/>
              <a:defRPr/>
            </a:pPr>
            <a:r>
              <a:rPr kumimoji="0" lang="en-US" sz="3200" b="1" i="0" u="none" strike="noStrike" kern="1200" cap="none" spc="0" normalizeH="0" baseline="0" noProof="0" dirty="0">
                <a:ln>
                  <a:noFill/>
                </a:ln>
                <a:solidFill>
                  <a:srgbClr val="000000"/>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4</a:t>
            </a:r>
          </a:p>
        </p:txBody>
      </p:sp>
    </p:spTree>
    <p:extLst>
      <p:ext uri="{BB962C8B-B14F-4D97-AF65-F5344CB8AC3E}">
        <p14:creationId xmlns:p14="http://schemas.microsoft.com/office/powerpoint/2010/main" val="240029746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99CB3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7D0D-F09E-B241-B09D-B258EFEDE776}"/>
              </a:ext>
            </a:extLst>
          </p:cNvPr>
          <p:cNvSpPr>
            <a:spLocks noGrp="1"/>
          </p:cNvSpPr>
          <p:nvPr>
            <p:ph type="title"/>
          </p:nvPr>
        </p:nvSpPr>
        <p:spPr/>
        <p:txBody>
          <a:bodyPr/>
          <a:lstStyle/>
          <a:p>
            <a:r>
              <a:rPr lang="en-US" dirty="0"/>
              <a:t>Project Goals</a:t>
            </a:r>
          </a:p>
        </p:txBody>
      </p:sp>
      <p:sp>
        <p:nvSpPr>
          <p:cNvPr id="3" name="Text Placeholder 2">
            <a:extLst>
              <a:ext uri="{FF2B5EF4-FFF2-40B4-BE49-F238E27FC236}">
                <a16:creationId xmlns:a16="http://schemas.microsoft.com/office/drawing/2014/main" id="{E57D4081-3033-DC4E-B903-5E8E9D0EAA6F}"/>
              </a:ext>
            </a:extLst>
          </p:cNvPr>
          <p:cNvSpPr>
            <a:spLocks noGrp="1"/>
          </p:cNvSpPr>
          <p:nvPr>
            <p:ph type="body" idx="1"/>
          </p:nvPr>
        </p:nvSpPr>
        <p:spPr/>
        <p:txBody>
          <a:bodyPr/>
          <a:lstStyle/>
          <a:p>
            <a:r>
              <a:rPr lang="en-US" dirty="0"/>
              <a:t>Complete a Machine Learning Model for a Business Case</a:t>
            </a:r>
          </a:p>
        </p:txBody>
      </p:sp>
    </p:spTree>
    <p:extLst>
      <p:ext uri="{BB962C8B-B14F-4D97-AF65-F5344CB8AC3E}">
        <p14:creationId xmlns:p14="http://schemas.microsoft.com/office/powerpoint/2010/main" val="3376999086"/>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2" name="Object 31" hidden="1">
            <a:extLst>
              <a:ext uri="{FF2B5EF4-FFF2-40B4-BE49-F238E27FC236}">
                <a16:creationId xmlns:a16="http://schemas.microsoft.com/office/drawing/2014/main" id="{AF895EB0-90CF-4895-B391-40EC879A3DD8}"/>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6408" name="think-cell Slide" r:id="rId6" imgW="395" imgH="396" progId="TCLayout.ActiveDocument.1">
                  <p:embed/>
                </p:oleObj>
              </mc:Choice>
              <mc:Fallback>
                <p:oleObj name="think-cell Slide" r:id="rId6" imgW="395" imgH="396" progId="TCLayout.ActiveDocument.1">
                  <p:embed/>
                  <p:pic>
                    <p:nvPicPr>
                      <p:cNvPr id="32" name="Object 31" hidden="1">
                        <a:extLst>
                          <a:ext uri="{FF2B5EF4-FFF2-40B4-BE49-F238E27FC236}">
                            <a16:creationId xmlns:a16="http://schemas.microsoft.com/office/drawing/2014/main" id="{AF895EB0-90CF-4895-B391-40EC879A3DD8}"/>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1" name="Rectangle 30" hidden="1">
            <a:extLst>
              <a:ext uri="{FF2B5EF4-FFF2-40B4-BE49-F238E27FC236}">
                <a16:creationId xmlns:a16="http://schemas.microsoft.com/office/drawing/2014/main" id="{87233944-1AF5-4BFF-AC63-68DB9EE982C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a:ea typeface="+mn-ea"/>
              <a:cs typeface="+mn-cs"/>
              <a:sym typeface="Chronicle Display Black"/>
            </a:endParaRPr>
          </a:p>
        </p:txBody>
      </p:sp>
      <p:sp>
        <p:nvSpPr>
          <p:cNvPr id="2" name="Title 1">
            <a:extLst>
              <a:ext uri="{FF2B5EF4-FFF2-40B4-BE49-F238E27FC236}">
                <a16:creationId xmlns:a16="http://schemas.microsoft.com/office/drawing/2014/main" id="{1B02D9C1-56A9-469D-9108-E0B5B133A6F8}"/>
              </a:ext>
            </a:extLst>
          </p:cNvPr>
          <p:cNvSpPr>
            <a:spLocks noGrp="1"/>
          </p:cNvSpPr>
          <p:nvPr>
            <p:ph type="title"/>
          </p:nvPr>
        </p:nvSpPr>
        <p:spPr/>
        <p:txBody>
          <a:bodyPr/>
          <a:lstStyle/>
          <a:p>
            <a:r>
              <a:rPr lang="en-US" dirty="0"/>
              <a:t>Business Understanding </a:t>
            </a:r>
          </a:p>
        </p:txBody>
      </p:sp>
      <p:sp>
        <p:nvSpPr>
          <p:cNvPr id="3" name="Text Placeholder 2">
            <a:extLst>
              <a:ext uri="{FF2B5EF4-FFF2-40B4-BE49-F238E27FC236}">
                <a16:creationId xmlns:a16="http://schemas.microsoft.com/office/drawing/2014/main" id="{C97DD858-2B96-4C7A-B5D2-7E5AA4F0BFB1}"/>
              </a:ext>
            </a:extLst>
          </p:cNvPr>
          <p:cNvSpPr>
            <a:spLocks noGrp="1"/>
          </p:cNvSpPr>
          <p:nvPr>
            <p:ph type="body" sz="quarter" idx="14"/>
          </p:nvPr>
        </p:nvSpPr>
        <p:spPr/>
        <p:txBody>
          <a:bodyPr/>
          <a:lstStyle/>
          <a:p>
            <a:r>
              <a:rPr lang="en-US" dirty="0"/>
              <a:t>The business case that will be addressed in this capstone. </a:t>
            </a:r>
          </a:p>
        </p:txBody>
      </p:sp>
      <p:sp>
        <p:nvSpPr>
          <p:cNvPr id="4" name="Text Placeholder 3">
            <a:extLst>
              <a:ext uri="{FF2B5EF4-FFF2-40B4-BE49-F238E27FC236}">
                <a16:creationId xmlns:a16="http://schemas.microsoft.com/office/drawing/2014/main" id="{08364ABC-A3A4-4A00-9DAE-71E6721D36B7}"/>
              </a:ext>
            </a:extLst>
          </p:cNvPr>
          <p:cNvSpPr>
            <a:spLocks noGrp="1"/>
          </p:cNvSpPr>
          <p:nvPr>
            <p:ph type="body" sz="quarter" idx="15"/>
          </p:nvPr>
        </p:nvSpPr>
        <p:spPr/>
        <p:txBody>
          <a:bodyPr/>
          <a:lstStyle/>
          <a:p>
            <a:r>
              <a:rPr lang="en-US" dirty="0"/>
              <a:t>Apprenticeship capstone – tree coverage </a:t>
            </a:r>
          </a:p>
        </p:txBody>
      </p:sp>
      <p:cxnSp>
        <p:nvCxnSpPr>
          <p:cNvPr id="6" name="Straight Connector 5">
            <a:extLst>
              <a:ext uri="{FF2B5EF4-FFF2-40B4-BE49-F238E27FC236}">
                <a16:creationId xmlns:a16="http://schemas.microsoft.com/office/drawing/2014/main" id="{48A884FB-7111-4926-A3B0-F346228EAA6A}"/>
              </a:ext>
            </a:extLst>
          </p:cNvPr>
          <p:cNvCxnSpPr>
            <a:cxnSpLocks/>
            <a:endCxn id="29" idx="6"/>
          </p:cNvCxnSpPr>
          <p:nvPr/>
        </p:nvCxnSpPr>
        <p:spPr>
          <a:xfrm flipV="1">
            <a:off x="908955" y="2027825"/>
            <a:ext cx="10383670" cy="16375"/>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1345A180-33D4-4BA8-824F-899BC9460880}"/>
              </a:ext>
            </a:extLst>
          </p:cNvPr>
          <p:cNvSpPr/>
          <p:nvPr/>
        </p:nvSpPr>
        <p:spPr>
          <a:xfrm>
            <a:off x="4270124" y="1964514"/>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8" name="Oval 7">
            <a:extLst>
              <a:ext uri="{FF2B5EF4-FFF2-40B4-BE49-F238E27FC236}">
                <a16:creationId xmlns:a16="http://schemas.microsoft.com/office/drawing/2014/main" id="{9F696289-08CA-4D9F-A271-85217CA13DA3}"/>
              </a:ext>
            </a:extLst>
          </p:cNvPr>
          <p:cNvSpPr/>
          <p:nvPr/>
        </p:nvSpPr>
        <p:spPr>
          <a:xfrm>
            <a:off x="5722351" y="1691603"/>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17" name="Oval 16">
            <a:extLst>
              <a:ext uri="{FF2B5EF4-FFF2-40B4-BE49-F238E27FC236}">
                <a16:creationId xmlns:a16="http://schemas.microsoft.com/office/drawing/2014/main" id="{B105A7A4-19FB-4145-9864-F03EB9F6A7C4}"/>
              </a:ext>
            </a:extLst>
          </p:cNvPr>
          <p:cNvSpPr/>
          <p:nvPr/>
        </p:nvSpPr>
        <p:spPr>
          <a:xfrm>
            <a:off x="7706334" y="1964514"/>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18" name="Oval 17">
            <a:extLst>
              <a:ext uri="{FF2B5EF4-FFF2-40B4-BE49-F238E27FC236}">
                <a16:creationId xmlns:a16="http://schemas.microsoft.com/office/drawing/2014/main" id="{2D0454B0-4B7F-45F8-9627-A9B2A3C25C28}"/>
              </a:ext>
            </a:extLst>
          </p:cNvPr>
          <p:cNvSpPr/>
          <p:nvPr/>
        </p:nvSpPr>
        <p:spPr>
          <a:xfrm>
            <a:off x="833914" y="1960972"/>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9" name="Oval 8">
            <a:extLst>
              <a:ext uri="{FF2B5EF4-FFF2-40B4-BE49-F238E27FC236}">
                <a16:creationId xmlns:a16="http://schemas.microsoft.com/office/drawing/2014/main" id="{AF7080BC-E9D9-46C3-BFD2-1036B3983D4B}"/>
              </a:ext>
            </a:extLst>
          </p:cNvPr>
          <p:cNvSpPr/>
          <p:nvPr/>
        </p:nvSpPr>
        <p:spPr>
          <a:xfrm>
            <a:off x="2214822" y="1679487"/>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7" name="Oval 6">
            <a:extLst>
              <a:ext uri="{FF2B5EF4-FFF2-40B4-BE49-F238E27FC236}">
                <a16:creationId xmlns:a16="http://schemas.microsoft.com/office/drawing/2014/main" id="{DACE2739-AF30-4642-AA28-52A154FFB741}"/>
              </a:ext>
            </a:extLst>
          </p:cNvPr>
          <p:cNvSpPr/>
          <p:nvPr/>
        </p:nvSpPr>
        <p:spPr>
          <a:xfrm>
            <a:off x="9238618" y="1686509"/>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29" name="Oval 28">
            <a:extLst>
              <a:ext uri="{FF2B5EF4-FFF2-40B4-BE49-F238E27FC236}">
                <a16:creationId xmlns:a16="http://schemas.microsoft.com/office/drawing/2014/main" id="{A4172188-987D-4865-A1D4-05BFF81DA778}"/>
              </a:ext>
            </a:extLst>
          </p:cNvPr>
          <p:cNvSpPr/>
          <p:nvPr/>
        </p:nvSpPr>
        <p:spPr>
          <a:xfrm>
            <a:off x="11142543" y="1952785"/>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graphicFrame>
        <p:nvGraphicFramePr>
          <p:cNvPr id="5" name="Table 27">
            <a:extLst>
              <a:ext uri="{FF2B5EF4-FFF2-40B4-BE49-F238E27FC236}">
                <a16:creationId xmlns:a16="http://schemas.microsoft.com/office/drawing/2014/main" id="{992025E9-7BA0-4FBE-AB25-D789114A9CFA}"/>
              </a:ext>
            </a:extLst>
          </p:cNvPr>
          <p:cNvGraphicFramePr>
            <a:graphicFrameLocks noGrp="1"/>
          </p:cNvGraphicFramePr>
          <p:nvPr>
            <p:extLst>
              <p:ext uri="{D42A27DB-BD31-4B8C-83A1-F6EECF244321}">
                <p14:modId xmlns:p14="http://schemas.microsoft.com/office/powerpoint/2010/main" val="1211250596"/>
              </p:ext>
            </p:extLst>
          </p:nvPr>
        </p:nvGraphicFramePr>
        <p:xfrm>
          <a:off x="838282" y="2184122"/>
          <a:ext cx="10454343" cy="1063256"/>
        </p:xfrm>
        <a:graphic>
          <a:graphicData uri="http://schemas.openxmlformats.org/drawingml/2006/table">
            <a:tbl>
              <a:tblPr firstRow="1" bandRow="1">
                <a:tableStyleId>{5C22544A-7EE6-4342-B048-85BDC9FD1C3A}</a:tableStyleId>
              </a:tblPr>
              <a:tblGrid>
                <a:gridCol w="3484781">
                  <a:extLst>
                    <a:ext uri="{9D8B030D-6E8A-4147-A177-3AD203B41FA5}">
                      <a16:colId xmlns:a16="http://schemas.microsoft.com/office/drawing/2014/main" val="2529750173"/>
                    </a:ext>
                  </a:extLst>
                </a:gridCol>
                <a:gridCol w="3484781">
                  <a:extLst>
                    <a:ext uri="{9D8B030D-6E8A-4147-A177-3AD203B41FA5}">
                      <a16:colId xmlns:a16="http://schemas.microsoft.com/office/drawing/2014/main" val="1949180747"/>
                    </a:ext>
                  </a:extLst>
                </a:gridCol>
                <a:gridCol w="3484781">
                  <a:extLst>
                    <a:ext uri="{9D8B030D-6E8A-4147-A177-3AD203B41FA5}">
                      <a16:colId xmlns:a16="http://schemas.microsoft.com/office/drawing/2014/main" val="202119683"/>
                    </a:ext>
                  </a:extLst>
                </a:gridCol>
              </a:tblGrid>
              <a:tr h="531628">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INUSTRY</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Stakeholder</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Location</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5478498"/>
                  </a:ext>
                </a:extLst>
              </a:tr>
              <a:tr h="531628">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Forest and Land Management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Bureau of Land Management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Roosevelt National Park</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2596023"/>
                  </a:ext>
                </a:extLst>
              </a:tr>
            </a:tbl>
          </a:graphicData>
        </a:graphic>
      </p:graphicFrame>
      <p:cxnSp>
        <p:nvCxnSpPr>
          <p:cNvPr id="37" name="Straight Connector 36">
            <a:extLst>
              <a:ext uri="{FF2B5EF4-FFF2-40B4-BE49-F238E27FC236}">
                <a16:creationId xmlns:a16="http://schemas.microsoft.com/office/drawing/2014/main" id="{B6C4F828-3322-4EB1-B165-1266C7E46783}"/>
              </a:ext>
            </a:extLst>
          </p:cNvPr>
          <p:cNvCxnSpPr>
            <a:cxnSpLocks/>
            <a:endCxn id="56" idx="6"/>
          </p:cNvCxnSpPr>
          <p:nvPr/>
        </p:nvCxnSpPr>
        <p:spPr>
          <a:xfrm flipV="1">
            <a:off x="904587" y="3664694"/>
            <a:ext cx="10383670" cy="16375"/>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E11C2A4D-E761-4329-AF50-A252E7D10EA5}"/>
              </a:ext>
            </a:extLst>
          </p:cNvPr>
          <p:cNvSpPr/>
          <p:nvPr/>
        </p:nvSpPr>
        <p:spPr>
          <a:xfrm>
            <a:off x="4265756" y="3601383"/>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40" name="Oval 39">
            <a:extLst>
              <a:ext uri="{FF2B5EF4-FFF2-40B4-BE49-F238E27FC236}">
                <a16:creationId xmlns:a16="http://schemas.microsoft.com/office/drawing/2014/main" id="{91925BFF-1BD3-4FBB-884D-DEFB592DBF00}"/>
              </a:ext>
            </a:extLst>
          </p:cNvPr>
          <p:cNvSpPr/>
          <p:nvPr/>
        </p:nvSpPr>
        <p:spPr>
          <a:xfrm>
            <a:off x="5722351" y="3328144"/>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42" name="Oval 41">
            <a:extLst>
              <a:ext uri="{FF2B5EF4-FFF2-40B4-BE49-F238E27FC236}">
                <a16:creationId xmlns:a16="http://schemas.microsoft.com/office/drawing/2014/main" id="{8A672CA4-7BC5-40B7-84E8-59A76844E3D7}"/>
              </a:ext>
            </a:extLst>
          </p:cNvPr>
          <p:cNvSpPr/>
          <p:nvPr/>
        </p:nvSpPr>
        <p:spPr>
          <a:xfrm>
            <a:off x="7701966" y="3601383"/>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43" name="Oval 42">
            <a:extLst>
              <a:ext uri="{FF2B5EF4-FFF2-40B4-BE49-F238E27FC236}">
                <a16:creationId xmlns:a16="http://schemas.microsoft.com/office/drawing/2014/main" id="{96BCD39E-FB7A-4BE2-8751-C183E0969128}"/>
              </a:ext>
            </a:extLst>
          </p:cNvPr>
          <p:cNvSpPr/>
          <p:nvPr/>
        </p:nvSpPr>
        <p:spPr>
          <a:xfrm>
            <a:off x="829546" y="3597841"/>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45" name="Oval 44">
            <a:extLst>
              <a:ext uri="{FF2B5EF4-FFF2-40B4-BE49-F238E27FC236}">
                <a16:creationId xmlns:a16="http://schemas.microsoft.com/office/drawing/2014/main" id="{1E37460D-EBAA-4E20-8BE5-97F3945BFBC4}"/>
              </a:ext>
            </a:extLst>
          </p:cNvPr>
          <p:cNvSpPr/>
          <p:nvPr/>
        </p:nvSpPr>
        <p:spPr>
          <a:xfrm>
            <a:off x="2210454" y="3316356"/>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50" name="Oval 49">
            <a:extLst>
              <a:ext uri="{FF2B5EF4-FFF2-40B4-BE49-F238E27FC236}">
                <a16:creationId xmlns:a16="http://schemas.microsoft.com/office/drawing/2014/main" id="{25CACA41-734F-4C88-8C6E-94B7524729B1}"/>
              </a:ext>
            </a:extLst>
          </p:cNvPr>
          <p:cNvSpPr/>
          <p:nvPr/>
        </p:nvSpPr>
        <p:spPr>
          <a:xfrm>
            <a:off x="9234248" y="3320387"/>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56" name="Oval 55">
            <a:extLst>
              <a:ext uri="{FF2B5EF4-FFF2-40B4-BE49-F238E27FC236}">
                <a16:creationId xmlns:a16="http://schemas.microsoft.com/office/drawing/2014/main" id="{60AE364B-3FB5-4785-9744-284FA5E7EC56}"/>
              </a:ext>
            </a:extLst>
          </p:cNvPr>
          <p:cNvSpPr/>
          <p:nvPr/>
        </p:nvSpPr>
        <p:spPr>
          <a:xfrm>
            <a:off x="11138175" y="3589654"/>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graphicFrame>
        <p:nvGraphicFramePr>
          <p:cNvPr id="57" name="Table 27">
            <a:extLst>
              <a:ext uri="{FF2B5EF4-FFF2-40B4-BE49-F238E27FC236}">
                <a16:creationId xmlns:a16="http://schemas.microsoft.com/office/drawing/2014/main" id="{B8AC48A2-4D11-41B4-BE56-6455374898B2}"/>
              </a:ext>
            </a:extLst>
          </p:cNvPr>
          <p:cNvGraphicFramePr>
            <a:graphicFrameLocks noGrp="1"/>
          </p:cNvGraphicFramePr>
          <p:nvPr>
            <p:extLst>
              <p:ext uri="{D42A27DB-BD31-4B8C-83A1-F6EECF244321}">
                <p14:modId xmlns:p14="http://schemas.microsoft.com/office/powerpoint/2010/main" val="910841764"/>
              </p:ext>
            </p:extLst>
          </p:nvPr>
        </p:nvGraphicFramePr>
        <p:xfrm>
          <a:off x="833914" y="3820991"/>
          <a:ext cx="10454343" cy="2487873"/>
        </p:xfrm>
        <a:graphic>
          <a:graphicData uri="http://schemas.openxmlformats.org/drawingml/2006/table">
            <a:tbl>
              <a:tblPr firstRow="1" bandRow="1">
                <a:tableStyleId>{5C22544A-7EE6-4342-B048-85BDC9FD1C3A}</a:tableStyleId>
              </a:tblPr>
              <a:tblGrid>
                <a:gridCol w="3484781">
                  <a:extLst>
                    <a:ext uri="{9D8B030D-6E8A-4147-A177-3AD203B41FA5}">
                      <a16:colId xmlns:a16="http://schemas.microsoft.com/office/drawing/2014/main" val="2529750173"/>
                    </a:ext>
                  </a:extLst>
                </a:gridCol>
                <a:gridCol w="3484781">
                  <a:extLst>
                    <a:ext uri="{9D8B030D-6E8A-4147-A177-3AD203B41FA5}">
                      <a16:colId xmlns:a16="http://schemas.microsoft.com/office/drawing/2014/main" val="1949180747"/>
                    </a:ext>
                  </a:extLst>
                </a:gridCol>
                <a:gridCol w="3484781">
                  <a:extLst>
                    <a:ext uri="{9D8B030D-6E8A-4147-A177-3AD203B41FA5}">
                      <a16:colId xmlns:a16="http://schemas.microsoft.com/office/drawing/2014/main" val="202119683"/>
                    </a:ext>
                  </a:extLst>
                </a:gridCol>
              </a:tblGrid>
              <a:tr h="531628">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PROBLEM</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Reasoning</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Other considerations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5478498"/>
                  </a:ext>
                </a:extLst>
              </a:tr>
              <a:tr h="531628">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mn-lt"/>
                          <a:ea typeface="Open Sans" charset="0"/>
                          <a:cs typeface="Open Sans" charset="0"/>
                        </a:rPr>
                        <a:t>Determine which trees are Lodgepole Pine </a:t>
                      </a: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trees based on the surrounding forest characteristics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Bureau of Land Management wants to thin the forest so trees won’t have to fight for light or water. </a:t>
                      </a:r>
                    </a:p>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There is an abundancy of Lodgepole Pine tress and cutting them down would </a:t>
                      </a:r>
                      <a:r>
                        <a:rPr kumimoji="0" lang="en-US" sz="1400" b="1" i="0" u="none" strike="noStrike" kern="1200" cap="none" spc="0" normalizeH="0" baseline="0" noProof="0" dirty="0">
                          <a:ln>
                            <a:noFill/>
                          </a:ln>
                          <a:solidFill>
                            <a:srgbClr val="000000"/>
                          </a:solidFill>
                          <a:effectLst/>
                          <a:uLnTx/>
                          <a:uFillTx/>
                          <a:latin typeface="+mn-lt"/>
                          <a:ea typeface="Open Sans" charset="0"/>
                          <a:cs typeface="Open Sans" charset="0"/>
                        </a:rPr>
                        <a:t>help with the forest’s health and selling their lumber would be financially beneficial</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The Bureau of Land Management </a:t>
                      </a:r>
                      <a:r>
                        <a:rPr kumimoji="0" lang="en-US" sz="1400" b="1" i="0" u="none" strike="noStrike" kern="1200" cap="none" spc="0" normalizeH="0" baseline="0" noProof="0" dirty="0">
                          <a:ln>
                            <a:noFill/>
                          </a:ln>
                          <a:solidFill>
                            <a:srgbClr val="000000"/>
                          </a:solidFill>
                          <a:effectLst/>
                          <a:uLnTx/>
                          <a:uFillTx/>
                          <a:latin typeface="+mn-lt"/>
                          <a:ea typeface="Open Sans" charset="0"/>
                          <a:cs typeface="Open Sans" charset="0"/>
                        </a:rPr>
                        <a:t>does not want to cut down other types of trees</a:t>
                      </a: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 as it will not help with the health of the forest and the lumber is worth less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2596023"/>
                  </a:ext>
                </a:extLst>
              </a:tr>
            </a:tbl>
          </a:graphicData>
        </a:graphic>
      </p:graphicFrame>
      <p:grpSp>
        <p:nvGrpSpPr>
          <p:cNvPr id="69" name="Graphic 4">
            <a:extLst>
              <a:ext uri="{FF2B5EF4-FFF2-40B4-BE49-F238E27FC236}">
                <a16:creationId xmlns:a16="http://schemas.microsoft.com/office/drawing/2014/main" id="{7CB19A0B-AC6B-4178-A44F-2E5289F13BEB}"/>
              </a:ext>
            </a:extLst>
          </p:cNvPr>
          <p:cNvGrpSpPr/>
          <p:nvPr/>
        </p:nvGrpSpPr>
        <p:grpSpPr>
          <a:xfrm>
            <a:off x="5880970" y="1835051"/>
            <a:ext cx="362313" cy="361971"/>
            <a:chOff x="5708130" y="2855717"/>
            <a:chExt cx="362313" cy="361971"/>
          </a:xfrm>
          <a:solidFill>
            <a:srgbClr val="455F51"/>
          </a:solidFill>
        </p:grpSpPr>
        <p:sp>
          <p:nvSpPr>
            <p:cNvPr id="70" name="Graphic 4">
              <a:extLst>
                <a:ext uri="{FF2B5EF4-FFF2-40B4-BE49-F238E27FC236}">
                  <a16:creationId xmlns:a16="http://schemas.microsoft.com/office/drawing/2014/main" id="{B832A228-3E1C-4E5C-940A-7ABBCEEA51F2}"/>
                </a:ext>
              </a:extLst>
            </p:cNvPr>
            <p:cNvSpPr/>
            <p:nvPr/>
          </p:nvSpPr>
          <p:spPr>
            <a:xfrm>
              <a:off x="5708130" y="2855717"/>
              <a:ext cx="362313" cy="361971"/>
            </a:xfrm>
            <a:custGeom>
              <a:avLst/>
              <a:gdLst>
                <a:gd name="connsiteX0" fmla="*/ 181474 w 362313"/>
                <a:gd name="connsiteY0" fmla="*/ 0 h 361971"/>
                <a:gd name="connsiteX1" fmla="*/ 0 w 362313"/>
                <a:gd name="connsiteY1" fmla="*/ 180667 h 361971"/>
                <a:gd name="connsiteX2" fmla="*/ 180835 w 362313"/>
                <a:gd name="connsiteY2" fmla="*/ 361972 h 361971"/>
                <a:gd name="connsiteX3" fmla="*/ 362310 w 362313"/>
                <a:gd name="connsiteY3" fmla="*/ 181305 h 361971"/>
                <a:gd name="connsiteX4" fmla="*/ 362310 w 362313"/>
                <a:gd name="connsiteY4" fmla="*/ 181305 h 361971"/>
                <a:gd name="connsiteX5" fmla="*/ 181474 w 362313"/>
                <a:gd name="connsiteY5" fmla="*/ 0 h 361971"/>
                <a:gd name="connsiteX6" fmla="*/ 181474 w 362313"/>
                <a:gd name="connsiteY6" fmla="*/ 349204 h 361971"/>
                <a:gd name="connsiteX7" fmla="*/ 12780 w 362313"/>
                <a:gd name="connsiteY7" fmla="*/ 181305 h 361971"/>
                <a:gd name="connsiteX8" fmla="*/ 180835 w 362313"/>
                <a:gd name="connsiteY8" fmla="*/ 12768 h 361971"/>
                <a:gd name="connsiteX9" fmla="*/ 349530 w 362313"/>
                <a:gd name="connsiteY9" fmla="*/ 180667 h 361971"/>
                <a:gd name="connsiteX10" fmla="*/ 349530 w 362313"/>
                <a:gd name="connsiteY10" fmla="*/ 180667 h 361971"/>
                <a:gd name="connsiteX11" fmla="*/ 181474 w 362313"/>
                <a:gd name="connsiteY11"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2313" h="361971">
                  <a:moveTo>
                    <a:pt x="181474" y="0"/>
                  </a:moveTo>
                  <a:cubicBezTo>
                    <a:pt x="81152" y="0"/>
                    <a:pt x="0" y="81076"/>
                    <a:pt x="0" y="180667"/>
                  </a:cubicBezTo>
                  <a:cubicBezTo>
                    <a:pt x="0" y="280895"/>
                    <a:pt x="81152" y="361972"/>
                    <a:pt x="180835" y="361972"/>
                  </a:cubicBezTo>
                  <a:cubicBezTo>
                    <a:pt x="281157" y="361972"/>
                    <a:pt x="362310" y="280895"/>
                    <a:pt x="362310" y="181305"/>
                  </a:cubicBezTo>
                  <a:cubicBezTo>
                    <a:pt x="362310" y="181305"/>
                    <a:pt x="362310" y="181305"/>
                    <a:pt x="362310" y="181305"/>
                  </a:cubicBezTo>
                  <a:cubicBezTo>
                    <a:pt x="362948" y="80438"/>
                    <a:pt x="281796" y="0"/>
                    <a:pt x="181474" y="0"/>
                  </a:cubicBezTo>
                  <a:close/>
                  <a:moveTo>
                    <a:pt x="181474" y="349204"/>
                  </a:moveTo>
                  <a:cubicBezTo>
                    <a:pt x="88181" y="349204"/>
                    <a:pt x="12780" y="273873"/>
                    <a:pt x="12780" y="181305"/>
                  </a:cubicBezTo>
                  <a:cubicBezTo>
                    <a:pt x="12780" y="88737"/>
                    <a:pt x="88181" y="12768"/>
                    <a:pt x="180835" y="12768"/>
                  </a:cubicBezTo>
                  <a:cubicBezTo>
                    <a:pt x="274128" y="12768"/>
                    <a:pt x="349530" y="88099"/>
                    <a:pt x="349530" y="180667"/>
                  </a:cubicBezTo>
                  <a:cubicBezTo>
                    <a:pt x="349530" y="180667"/>
                    <a:pt x="349530" y="180667"/>
                    <a:pt x="349530" y="180667"/>
                  </a:cubicBezTo>
                  <a:cubicBezTo>
                    <a:pt x="349530" y="273234"/>
                    <a:pt x="274767" y="348565"/>
                    <a:pt x="181474" y="349204"/>
                  </a:cubicBezTo>
                  <a:close/>
                </a:path>
              </a:pathLst>
            </a:custGeom>
            <a:grpFill/>
            <a:ln w="6390" cap="flat">
              <a:noFill/>
              <a:prstDash val="solid"/>
              <a:miter/>
            </a:ln>
          </p:spPr>
          <p:txBody>
            <a:bodyPr rtlCol="0" anchor="ctr"/>
            <a:lstStyle/>
            <a:p>
              <a:endParaRPr lang="en-US" dirty="0"/>
            </a:p>
          </p:txBody>
        </p:sp>
        <p:sp>
          <p:nvSpPr>
            <p:cNvPr id="71" name="Graphic 4">
              <a:extLst>
                <a:ext uri="{FF2B5EF4-FFF2-40B4-BE49-F238E27FC236}">
                  <a16:creationId xmlns:a16="http://schemas.microsoft.com/office/drawing/2014/main" id="{0C4812A3-1B99-49FF-9894-0E0E08746F7E}"/>
                </a:ext>
              </a:extLst>
            </p:cNvPr>
            <p:cNvSpPr/>
            <p:nvPr/>
          </p:nvSpPr>
          <p:spPr>
            <a:xfrm>
              <a:off x="5782254" y="2953392"/>
              <a:ext cx="214701" cy="165983"/>
            </a:xfrm>
            <a:custGeom>
              <a:avLst/>
              <a:gdLst>
                <a:gd name="connsiteX0" fmla="*/ 208312 w 214701"/>
                <a:gd name="connsiteY0" fmla="*/ 15322 h 165983"/>
                <a:gd name="connsiteX1" fmla="*/ 156553 w 214701"/>
                <a:gd name="connsiteY1" fmla="*/ 15322 h 165983"/>
                <a:gd name="connsiteX2" fmla="*/ 156553 w 214701"/>
                <a:gd name="connsiteY2" fmla="*/ 6384 h 165983"/>
                <a:gd name="connsiteX3" fmla="*/ 150164 w 214701"/>
                <a:gd name="connsiteY3" fmla="*/ 0 h 165983"/>
                <a:gd name="connsiteX4" fmla="*/ 64538 w 214701"/>
                <a:gd name="connsiteY4" fmla="*/ 0 h 165983"/>
                <a:gd name="connsiteX5" fmla="*/ 58148 w 214701"/>
                <a:gd name="connsiteY5" fmla="*/ 6384 h 165983"/>
                <a:gd name="connsiteX6" fmla="*/ 58148 w 214701"/>
                <a:gd name="connsiteY6" fmla="*/ 14683 h 165983"/>
                <a:gd name="connsiteX7" fmla="*/ 6390 w 214701"/>
                <a:gd name="connsiteY7" fmla="*/ 14683 h 165983"/>
                <a:gd name="connsiteX8" fmla="*/ 0 w 214701"/>
                <a:gd name="connsiteY8" fmla="*/ 21067 h 165983"/>
                <a:gd name="connsiteX9" fmla="*/ 0 w 214701"/>
                <a:gd name="connsiteY9" fmla="*/ 159600 h 165983"/>
                <a:gd name="connsiteX10" fmla="*/ 6390 w 214701"/>
                <a:gd name="connsiteY10" fmla="*/ 165984 h 165983"/>
                <a:gd name="connsiteX11" fmla="*/ 208312 w 214701"/>
                <a:gd name="connsiteY11" fmla="*/ 165984 h 165983"/>
                <a:gd name="connsiteX12" fmla="*/ 214702 w 214701"/>
                <a:gd name="connsiteY12" fmla="*/ 159600 h 165983"/>
                <a:gd name="connsiteX13" fmla="*/ 214702 w 214701"/>
                <a:gd name="connsiteY13" fmla="*/ 21706 h 165983"/>
                <a:gd name="connsiteX14" fmla="*/ 208312 w 214701"/>
                <a:gd name="connsiteY14" fmla="*/ 15322 h 165983"/>
                <a:gd name="connsiteX15" fmla="*/ 70928 w 214701"/>
                <a:gd name="connsiteY15" fmla="*/ 12768 h 165983"/>
                <a:gd name="connsiteX16" fmla="*/ 144412 w 214701"/>
                <a:gd name="connsiteY16" fmla="*/ 12768 h 165983"/>
                <a:gd name="connsiteX17" fmla="*/ 144412 w 214701"/>
                <a:gd name="connsiteY17" fmla="*/ 30005 h 165983"/>
                <a:gd name="connsiteX18" fmla="*/ 70928 w 214701"/>
                <a:gd name="connsiteY18" fmla="*/ 30005 h 165983"/>
                <a:gd name="connsiteX19" fmla="*/ 70928 w 214701"/>
                <a:gd name="connsiteY19" fmla="*/ 12768 h 165983"/>
                <a:gd name="connsiteX20" fmla="*/ 201922 w 214701"/>
                <a:gd name="connsiteY20" fmla="*/ 153216 h 165983"/>
                <a:gd name="connsiteX21" fmla="*/ 12780 w 214701"/>
                <a:gd name="connsiteY21" fmla="*/ 153216 h 165983"/>
                <a:gd name="connsiteX22" fmla="*/ 12780 w 214701"/>
                <a:gd name="connsiteY22" fmla="*/ 28089 h 165983"/>
                <a:gd name="connsiteX23" fmla="*/ 58148 w 214701"/>
                <a:gd name="connsiteY23" fmla="*/ 28089 h 165983"/>
                <a:gd name="connsiteX24" fmla="*/ 58148 w 214701"/>
                <a:gd name="connsiteY24" fmla="*/ 36389 h 165983"/>
                <a:gd name="connsiteX25" fmla="*/ 64538 w 214701"/>
                <a:gd name="connsiteY25" fmla="*/ 42773 h 165983"/>
                <a:gd name="connsiteX26" fmla="*/ 150802 w 214701"/>
                <a:gd name="connsiteY26" fmla="*/ 42773 h 165983"/>
                <a:gd name="connsiteX27" fmla="*/ 157192 w 214701"/>
                <a:gd name="connsiteY27" fmla="*/ 36389 h 165983"/>
                <a:gd name="connsiteX28" fmla="*/ 157192 w 214701"/>
                <a:gd name="connsiteY28" fmla="*/ 28089 h 165983"/>
                <a:gd name="connsiteX29" fmla="*/ 202561 w 214701"/>
                <a:gd name="connsiteY29" fmla="*/ 28089 h 165983"/>
                <a:gd name="connsiteX30" fmla="*/ 201922 w 214701"/>
                <a:gd name="connsiteY30" fmla="*/ 153216 h 16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14701" h="165983">
                  <a:moveTo>
                    <a:pt x="208312" y="15322"/>
                  </a:moveTo>
                  <a:lnTo>
                    <a:pt x="156553" y="15322"/>
                  </a:lnTo>
                  <a:lnTo>
                    <a:pt x="156553" y="6384"/>
                  </a:lnTo>
                  <a:cubicBezTo>
                    <a:pt x="156553" y="2554"/>
                    <a:pt x="153997" y="0"/>
                    <a:pt x="150164" y="0"/>
                  </a:cubicBezTo>
                  <a:lnTo>
                    <a:pt x="64538" y="0"/>
                  </a:lnTo>
                  <a:cubicBezTo>
                    <a:pt x="60704" y="0"/>
                    <a:pt x="58148" y="2554"/>
                    <a:pt x="58148" y="6384"/>
                  </a:cubicBezTo>
                  <a:lnTo>
                    <a:pt x="58148" y="14683"/>
                  </a:lnTo>
                  <a:lnTo>
                    <a:pt x="6390" y="14683"/>
                  </a:lnTo>
                  <a:cubicBezTo>
                    <a:pt x="2556" y="14683"/>
                    <a:pt x="0" y="17237"/>
                    <a:pt x="0" y="21067"/>
                  </a:cubicBezTo>
                  <a:lnTo>
                    <a:pt x="0" y="159600"/>
                  </a:lnTo>
                  <a:cubicBezTo>
                    <a:pt x="0" y="163430"/>
                    <a:pt x="2556" y="165984"/>
                    <a:pt x="6390" y="165984"/>
                  </a:cubicBezTo>
                  <a:lnTo>
                    <a:pt x="208312" y="165984"/>
                  </a:lnTo>
                  <a:cubicBezTo>
                    <a:pt x="212146" y="165984"/>
                    <a:pt x="214702" y="163430"/>
                    <a:pt x="214702" y="159600"/>
                  </a:cubicBezTo>
                  <a:lnTo>
                    <a:pt x="214702" y="21706"/>
                  </a:lnTo>
                  <a:cubicBezTo>
                    <a:pt x="214702" y="17875"/>
                    <a:pt x="212146" y="15322"/>
                    <a:pt x="208312" y="15322"/>
                  </a:cubicBezTo>
                  <a:close/>
                  <a:moveTo>
                    <a:pt x="70928" y="12768"/>
                  </a:moveTo>
                  <a:lnTo>
                    <a:pt x="144412" y="12768"/>
                  </a:lnTo>
                  <a:lnTo>
                    <a:pt x="144412" y="30005"/>
                  </a:lnTo>
                  <a:lnTo>
                    <a:pt x="70928" y="30005"/>
                  </a:lnTo>
                  <a:lnTo>
                    <a:pt x="70928" y="12768"/>
                  </a:lnTo>
                  <a:close/>
                  <a:moveTo>
                    <a:pt x="201922" y="153216"/>
                  </a:moveTo>
                  <a:lnTo>
                    <a:pt x="12780" y="153216"/>
                  </a:lnTo>
                  <a:lnTo>
                    <a:pt x="12780" y="28089"/>
                  </a:lnTo>
                  <a:lnTo>
                    <a:pt x="58148" y="28089"/>
                  </a:lnTo>
                  <a:lnTo>
                    <a:pt x="58148" y="36389"/>
                  </a:lnTo>
                  <a:cubicBezTo>
                    <a:pt x="58148" y="40219"/>
                    <a:pt x="60704" y="42773"/>
                    <a:pt x="64538" y="42773"/>
                  </a:cubicBezTo>
                  <a:lnTo>
                    <a:pt x="150802" y="42773"/>
                  </a:lnTo>
                  <a:cubicBezTo>
                    <a:pt x="154636" y="42773"/>
                    <a:pt x="157192" y="40219"/>
                    <a:pt x="157192" y="36389"/>
                  </a:cubicBezTo>
                  <a:lnTo>
                    <a:pt x="157192" y="28089"/>
                  </a:lnTo>
                  <a:lnTo>
                    <a:pt x="202561" y="28089"/>
                  </a:lnTo>
                  <a:lnTo>
                    <a:pt x="201922" y="153216"/>
                  </a:lnTo>
                  <a:close/>
                </a:path>
              </a:pathLst>
            </a:custGeom>
            <a:grpFill/>
            <a:ln w="6390" cap="flat">
              <a:noFill/>
              <a:prstDash val="solid"/>
              <a:miter/>
            </a:ln>
          </p:spPr>
          <p:txBody>
            <a:bodyPr rtlCol="0" anchor="ctr"/>
            <a:lstStyle/>
            <a:p>
              <a:endParaRPr lang="en-US" dirty="0"/>
            </a:p>
          </p:txBody>
        </p:sp>
        <p:sp>
          <p:nvSpPr>
            <p:cNvPr id="72" name="Graphic 4">
              <a:extLst>
                <a:ext uri="{FF2B5EF4-FFF2-40B4-BE49-F238E27FC236}">
                  <a16:creationId xmlns:a16="http://schemas.microsoft.com/office/drawing/2014/main" id="{7D7F9A22-B053-4AA7-B5B0-0531E3B1CEDB}"/>
                </a:ext>
              </a:extLst>
            </p:cNvPr>
            <p:cNvSpPr/>
            <p:nvPr/>
          </p:nvSpPr>
          <p:spPr>
            <a:xfrm>
              <a:off x="5810369" y="3012125"/>
              <a:ext cx="63260" cy="63201"/>
            </a:xfrm>
            <a:custGeom>
              <a:avLst/>
              <a:gdLst>
                <a:gd name="connsiteX0" fmla="*/ 56871 w 63260"/>
                <a:gd name="connsiteY0" fmla="*/ 0 h 63201"/>
                <a:gd name="connsiteX1" fmla="*/ 6390 w 63260"/>
                <a:gd name="connsiteY1" fmla="*/ 0 h 63201"/>
                <a:gd name="connsiteX2" fmla="*/ 0 w 63260"/>
                <a:gd name="connsiteY2" fmla="*/ 6384 h 63201"/>
                <a:gd name="connsiteX3" fmla="*/ 0 w 63260"/>
                <a:gd name="connsiteY3" fmla="*/ 56817 h 63201"/>
                <a:gd name="connsiteX4" fmla="*/ 6390 w 63260"/>
                <a:gd name="connsiteY4" fmla="*/ 63201 h 63201"/>
                <a:gd name="connsiteX5" fmla="*/ 56871 w 63260"/>
                <a:gd name="connsiteY5" fmla="*/ 63201 h 63201"/>
                <a:gd name="connsiteX6" fmla="*/ 63261 w 63260"/>
                <a:gd name="connsiteY6" fmla="*/ 56817 h 63201"/>
                <a:gd name="connsiteX7" fmla="*/ 63261 w 63260"/>
                <a:gd name="connsiteY7" fmla="*/ 6384 h 63201"/>
                <a:gd name="connsiteX8" fmla="*/ 56871 w 63260"/>
                <a:gd name="connsiteY8" fmla="*/ 0 h 63201"/>
                <a:gd name="connsiteX9" fmla="*/ 50481 w 63260"/>
                <a:gd name="connsiteY9" fmla="*/ 50433 h 63201"/>
                <a:gd name="connsiteX10" fmla="*/ 12780 w 63260"/>
                <a:gd name="connsiteY10" fmla="*/ 50433 h 63201"/>
                <a:gd name="connsiteX11" fmla="*/ 12780 w 63260"/>
                <a:gd name="connsiteY11" fmla="*/ 12768 h 63201"/>
                <a:gd name="connsiteX12" fmla="*/ 50481 w 63260"/>
                <a:gd name="connsiteY12" fmla="*/ 12768 h 63201"/>
                <a:gd name="connsiteX13" fmla="*/ 50481 w 63260"/>
                <a:gd name="connsiteY13" fmla="*/ 50433 h 63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260" h="63201">
                  <a:moveTo>
                    <a:pt x="56871" y="0"/>
                  </a:moveTo>
                  <a:lnTo>
                    <a:pt x="6390" y="0"/>
                  </a:lnTo>
                  <a:cubicBezTo>
                    <a:pt x="2556" y="0"/>
                    <a:pt x="0" y="2554"/>
                    <a:pt x="0" y="6384"/>
                  </a:cubicBezTo>
                  <a:lnTo>
                    <a:pt x="0" y="56817"/>
                  </a:lnTo>
                  <a:cubicBezTo>
                    <a:pt x="0" y="60648"/>
                    <a:pt x="2556" y="63201"/>
                    <a:pt x="6390" y="63201"/>
                  </a:cubicBezTo>
                  <a:lnTo>
                    <a:pt x="56871" y="63201"/>
                  </a:lnTo>
                  <a:cubicBezTo>
                    <a:pt x="60704" y="63201"/>
                    <a:pt x="63261" y="60648"/>
                    <a:pt x="63261" y="56817"/>
                  </a:cubicBezTo>
                  <a:lnTo>
                    <a:pt x="63261" y="6384"/>
                  </a:lnTo>
                  <a:cubicBezTo>
                    <a:pt x="63261" y="3192"/>
                    <a:pt x="60704" y="0"/>
                    <a:pt x="56871" y="0"/>
                  </a:cubicBezTo>
                  <a:close/>
                  <a:moveTo>
                    <a:pt x="50481" y="50433"/>
                  </a:moveTo>
                  <a:lnTo>
                    <a:pt x="12780" y="50433"/>
                  </a:lnTo>
                  <a:lnTo>
                    <a:pt x="12780" y="12768"/>
                  </a:lnTo>
                  <a:lnTo>
                    <a:pt x="50481" y="12768"/>
                  </a:lnTo>
                  <a:lnTo>
                    <a:pt x="50481" y="50433"/>
                  </a:lnTo>
                  <a:close/>
                </a:path>
              </a:pathLst>
            </a:custGeom>
            <a:grpFill/>
            <a:ln w="6390" cap="flat">
              <a:noFill/>
              <a:prstDash val="solid"/>
              <a:miter/>
            </a:ln>
          </p:spPr>
          <p:txBody>
            <a:bodyPr rtlCol="0" anchor="ctr"/>
            <a:lstStyle/>
            <a:p>
              <a:endParaRPr lang="en-US" dirty="0"/>
            </a:p>
          </p:txBody>
        </p:sp>
        <p:sp>
          <p:nvSpPr>
            <p:cNvPr id="73" name="Graphic 4">
              <a:extLst>
                <a:ext uri="{FF2B5EF4-FFF2-40B4-BE49-F238E27FC236}">
                  <a16:creationId xmlns:a16="http://schemas.microsoft.com/office/drawing/2014/main" id="{B709AD06-4464-43B2-996A-5DE6346F0E56}"/>
                </a:ext>
              </a:extLst>
            </p:cNvPr>
            <p:cNvSpPr/>
            <p:nvPr/>
          </p:nvSpPr>
          <p:spPr>
            <a:xfrm>
              <a:off x="5895995" y="3008295"/>
              <a:ext cx="73484" cy="12767"/>
            </a:xfrm>
            <a:custGeom>
              <a:avLst/>
              <a:gdLst>
                <a:gd name="connsiteX0" fmla="*/ 6390 w 73484"/>
                <a:gd name="connsiteY0" fmla="*/ 0 h 12767"/>
                <a:gd name="connsiteX1" fmla="*/ 0 w 73484"/>
                <a:gd name="connsiteY1" fmla="*/ 6384 h 12767"/>
                <a:gd name="connsiteX2" fmla="*/ 6390 w 73484"/>
                <a:gd name="connsiteY2" fmla="*/ 12768 h 12767"/>
                <a:gd name="connsiteX3" fmla="*/ 67094 w 73484"/>
                <a:gd name="connsiteY3" fmla="*/ 12768 h 12767"/>
                <a:gd name="connsiteX4" fmla="*/ 73484 w 73484"/>
                <a:gd name="connsiteY4" fmla="*/ 6384 h 12767"/>
                <a:gd name="connsiteX5" fmla="*/ 67094 w 73484"/>
                <a:gd name="connsiteY5" fmla="*/ 0 h 12767"/>
                <a:gd name="connsiteX6" fmla="*/ 6390 w 73484"/>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484" h="12767">
                  <a:moveTo>
                    <a:pt x="6390" y="0"/>
                  </a:moveTo>
                  <a:cubicBezTo>
                    <a:pt x="2556" y="0"/>
                    <a:pt x="0" y="2554"/>
                    <a:pt x="0" y="6384"/>
                  </a:cubicBezTo>
                  <a:cubicBezTo>
                    <a:pt x="0" y="10214"/>
                    <a:pt x="2556" y="12768"/>
                    <a:pt x="6390" y="12768"/>
                  </a:cubicBezTo>
                  <a:lnTo>
                    <a:pt x="67094" y="12768"/>
                  </a:lnTo>
                  <a:cubicBezTo>
                    <a:pt x="70928" y="12768"/>
                    <a:pt x="73484" y="10214"/>
                    <a:pt x="73484" y="6384"/>
                  </a:cubicBezTo>
                  <a:cubicBezTo>
                    <a:pt x="73484" y="2554"/>
                    <a:pt x="70928" y="0"/>
                    <a:pt x="67094" y="0"/>
                  </a:cubicBezTo>
                  <a:lnTo>
                    <a:pt x="6390" y="0"/>
                  </a:lnTo>
                  <a:close/>
                </a:path>
              </a:pathLst>
            </a:custGeom>
            <a:grpFill/>
            <a:ln w="6390" cap="flat">
              <a:noFill/>
              <a:prstDash val="solid"/>
              <a:miter/>
            </a:ln>
          </p:spPr>
          <p:txBody>
            <a:bodyPr rtlCol="0" anchor="ctr"/>
            <a:lstStyle/>
            <a:p>
              <a:endParaRPr lang="en-US" dirty="0"/>
            </a:p>
          </p:txBody>
        </p:sp>
        <p:sp>
          <p:nvSpPr>
            <p:cNvPr id="74" name="Graphic 4">
              <a:extLst>
                <a:ext uri="{FF2B5EF4-FFF2-40B4-BE49-F238E27FC236}">
                  <a16:creationId xmlns:a16="http://schemas.microsoft.com/office/drawing/2014/main" id="{7089189A-4ED2-41B4-A2D2-17E919CE370D}"/>
                </a:ext>
              </a:extLst>
            </p:cNvPr>
            <p:cNvSpPr/>
            <p:nvPr/>
          </p:nvSpPr>
          <p:spPr>
            <a:xfrm>
              <a:off x="5895995" y="3037661"/>
              <a:ext cx="73484" cy="12767"/>
            </a:xfrm>
            <a:custGeom>
              <a:avLst/>
              <a:gdLst>
                <a:gd name="connsiteX0" fmla="*/ 67094 w 73484"/>
                <a:gd name="connsiteY0" fmla="*/ 0 h 12767"/>
                <a:gd name="connsiteX1" fmla="*/ 6390 w 73484"/>
                <a:gd name="connsiteY1" fmla="*/ 0 h 12767"/>
                <a:gd name="connsiteX2" fmla="*/ 0 w 73484"/>
                <a:gd name="connsiteY2" fmla="*/ 6384 h 12767"/>
                <a:gd name="connsiteX3" fmla="*/ 6390 w 73484"/>
                <a:gd name="connsiteY3" fmla="*/ 12768 h 12767"/>
                <a:gd name="connsiteX4" fmla="*/ 67094 w 73484"/>
                <a:gd name="connsiteY4" fmla="*/ 12768 h 12767"/>
                <a:gd name="connsiteX5" fmla="*/ 73484 w 73484"/>
                <a:gd name="connsiteY5" fmla="*/ 6384 h 12767"/>
                <a:gd name="connsiteX6" fmla="*/ 67094 w 73484"/>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484" h="12767">
                  <a:moveTo>
                    <a:pt x="67094" y="0"/>
                  </a:moveTo>
                  <a:lnTo>
                    <a:pt x="6390" y="0"/>
                  </a:lnTo>
                  <a:cubicBezTo>
                    <a:pt x="2556" y="0"/>
                    <a:pt x="0" y="2554"/>
                    <a:pt x="0" y="6384"/>
                  </a:cubicBezTo>
                  <a:cubicBezTo>
                    <a:pt x="0" y="10214"/>
                    <a:pt x="2556" y="12768"/>
                    <a:pt x="6390" y="12768"/>
                  </a:cubicBezTo>
                  <a:lnTo>
                    <a:pt x="67094" y="12768"/>
                  </a:lnTo>
                  <a:cubicBezTo>
                    <a:pt x="70928" y="12768"/>
                    <a:pt x="73484" y="10214"/>
                    <a:pt x="73484" y="6384"/>
                  </a:cubicBezTo>
                  <a:cubicBezTo>
                    <a:pt x="73484" y="2554"/>
                    <a:pt x="70289" y="0"/>
                    <a:pt x="67094" y="0"/>
                  </a:cubicBezTo>
                  <a:close/>
                </a:path>
              </a:pathLst>
            </a:custGeom>
            <a:grpFill/>
            <a:ln w="6390" cap="flat">
              <a:noFill/>
              <a:prstDash val="solid"/>
              <a:miter/>
            </a:ln>
          </p:spPr>
          <p:txBody>
            <a:bodyPr rtlCol="0" anchor="ctr"/>
            <a:lstStyle/>
            <a:p>
              <a:endParaRPr lang="en-US" dirty="0"/>
            </a:p>
          </p:txBody>
        </p:sp>
        <p:sp>
          <p:nvSpPr>
            <p:cNvPr id="75" name="Graphic 4">
              <a:extLst>
                <a:ext uri="{FF2B5EF4-FFF2-40B4-BE49-F238E27FC236}">
                  <a16:creationId xmlns:a16="http://schemas.microsoft.com/office/drawing/2014/main" id="{2D8226C4-03E8-4159-8DB7-6D3E67D7F847}"/>
                </a:ext>
              </a:extLst>
            </p:cNvPr>
            <p:cNvSpPr/>
            <p:nvPr/>
          </p:nvSpPr>
          <p:spPr>
            <a:xfrm>
              <a:off x="5895995" y="3067027"/>
              <a:ext cx="73484" cy="12767"/>
            </a:xfrm>
            <a:custGeom>
              <a:avLst/>
              <a:gdLst>
                <a:gd name="connsiteX0" fmla="*/ 67094 w 73484"/>
                <a:gd name="connsiteY0" fmla="*/ 0 h 12767"/>
                <a:gd name="connsiteX1" fmla="*/ 6390 w 73484"/>
                <a:gd name="connsiteY1" fmla="*/ 0 h 12767"/>
                <a:gd name="connsiteX2" fmla="*/ 0 w 73484"/>
                <a:gd name="connsiteY2" fmla="*/ 6384 h 12767"/>
                <a:gd name="connsiteX3" fmla="*/ 6390 w 73484"/>
                <a:gd name="connsiteY3" fmla="*/ 12768 h 12767"/>
                <a:gd name="connsiteX4" fmla="*/ 67094 w 73484"/>
                <a:gd name="connsiteY4" fmla="*/ 12768 h 12767"/>
                <a:gd name="connsiteX5" fmla="*/ 73484 w 73484"/>
                <a:gd name="connsiteY5" fmla="*/ 6384 h 12767"/>
                <a:gd name="connsiteX6" fmla="*/ 67094 w 73484"/>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484" h="12767">
                  <a:moveTo>
                    <a:pt x="67094" y="0"/>
                  </a:moveTo>
                  <a:lnTo>
                    <a:pt x="6390" y="0"/>
                  </a:lnTo>
                  <a:cubicBezTo>
                    <a:pt x="2556" y="0"/>
                    <a:pt x="0" y="2554"/>
                    <a:pt x="0" y="6384"/>
                  </a:cubicBezTo>
                  <a:cubicBezTo>
                    <a:pt x="0" y="10214"/>
                    <a:pt x="2556" y="12768"/>
                    <a:pt x="6390" y="12768"/>
                  </a:cubicBezTo>
                  <a:lnTo>
                    <a:pt x="67094" y="12768"/>
                  </a:lnTo>
                  <a:cubicBezTo>
                    <a:pt x="70928" y="12768"/>
                    <a:pt x="73484" y="10214"/>
                    <a:pt x="73484" y="6384"/>
                  </a:cubicBezTo>
                  <a:cubicBezTo>
                    <a:pt x="73484" y="2554"/>
                    <a:pt x="70289" y="0"/>
                    <a:pt x="67094" y="0"/>
                  </a:cubicBezTo>
                  <a:close/>
                </a:path>
              </a:pathLst>
            </a:custGeom>
            <a:grpFill/>
            <a:ln w="6390" cap="flat">
              <a:noFill/>
              <a:prstDash val="solid"/>
              <a:miter/>
            </a:ln>
          </p:spPr>
          <p:txBody>
            <a:bodyPr rtlCol="0" anchor="ctr"/>
            <a:lstStyle/>
            <a:p>
              <a:endParaRPr lang="en-US" dirty="0"/>
            </a:p>
          </p:txBody>
        </p:sp>
      </p:grpSp>
      <p:grpSp>
        <p:nvGrpSpPr>
          <p:cNvPr id="80" name="Graphic 4">
            <a:extLst>
              <a:ext uri="{FF2B5EF4-FFF2-40B4-BE49-F238E27FC236}">
                <a16:creationId xmlns:a16="http://schemas.microsoft.com/office/drawing/2014/main" id="{720FA8D0-87F3-49D6-9457-1C5D590DB438}"/>
              </a:ext>
            </a:extLst>
          </p:cNvPr>
          <p:cNvGrpSpPr/>
          <p:nvPr/>
        </p:nvGrpSpPr>
        <p:grpSpPr>
          <a:xfrm>
            <a:off x="5875241" y="3477194"/>
            <a:ext cx="362309" cy="361971"/>
            <a:chOff x="1515054" y="3339623"/>
            <a:chExt cx="362309" cy="361971"/>
          </a:xfrm>
          <a:solidFill>
            <a:srgbClr val="455F51"/>
          </a:solidFill>
        </p:grpSpPr>
        <p:sp>
          <p:nvSpPr>
            <p:cNvPr id="81" name="Graphic 4">
              <a:extLst>
                <a:ext uri="{FF2B5EF4-FFF2-40B4-BE49-F238E27FC236}">
                  <a16:creationId xmlns:a16="http://schemas.microsoft.com/office/drawing/2014/main" id="{255F8B79-1E65-49C3-A752-C3A1E2563931}"/>
                </a:ext>
              </a:extLst>
            </p:cNvPr>
            <p:cNvSpPr/>
            <p:nvPr/>
          </p:nvSpPr>
          <p:spPr>
            <a:xfrm>
              <a:off x="1515054" y="3339623"/>
              <a:ext cx="362309" cy="361971"/>
            </a:xfrm>
            <a:custGeom>
              <a:avLst/>
              <a:gdLst>
                <a:gd name="connsiteX0" fmla="*/ 180835 w 362309"/>
                <a:gd name="connsiteY0" fmla="*/ 0 h 361971"/>
                <a:gd name="connsiteX1" fmla="*/ 0 w 362309"/>
                <a:gd name="connsiteY1" fmla="*/ 180667 h 361971"/>
                <a:gd name="connsiteX2" fmla="*/ 180835 w 362309"/>
                <a:gd name="connsiteY2" fmla="*/ 361972 h 361971"/>
                <a:gd name="connsiteX3" fmla="*/ 362309 w 362309"/>
                <a:gd name="connsiteY3" fmla="*/ 180667 h 361971"/>
                <a:gd name="connsiteX4" fmla="*/ 362309 w 362309"/>
                <a:gd name="connsiteY4" fmla="*/ 180667 h 361971"/>
                <a:gd name="connsiteX5" fmla="*/ 180835 w 362309"/>
                <a:gd name="connsiteY5" fmla="*/ 0 h 361971"/>
                <a:gd name="connsiteX6" fmla="*/ 180835 w 362309"/>
                <a:gd name="connsiteY6" fmla="*/ 349204 h 361971"/>
                <a:gd name="connsiteX7" fmla="*/ 12780 w 362309"/>
                <a:gd name="connsiteY7" fmla="*/ 180667 h 361971"/>
                <a:gd name="connsiteX8" fmla="*/ 180835 w 362309"/>
                <a:gd name="connsiteY8" fmla="*/ 12768 h 361971"/>
                <a:gd name="connsiteX9" fmla="*/ 349529 w 362309"/>
                <a:gd name="connsiteY9" fmla="*/ 181305 h 361971"/>
                <a:gd name="connsiteX10" fmla="*/ 349529 w 362309"/>
                <a:gd name="connsiteY10" fmla="*/ 181305 h 361971"/>
                <a:gd name="connsiteX11" fmla="*/ 180835 w 362309"/>
                <a:gd name="connsiteY11" fmla="*/ 349204 h 361971"/>
                <a:gd name="connsiteX12" fmla="*/ 180835 w 362309"/>
                <a:gd name="connsiteY12"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2309" h="361971">
                  <a:moveTo>
                    <a:pt x="180835" y="0"/>
                  </a:moveTo>
                  <a:cubicBezTo>
                    <a:pt x="80513" y="0"/>
                    <a:pt x="0" y="81077"/>
                    <a:pt x="0" y="180667"/>
                  </a:cubicBezTo>
                  <a:cubicBezTo>
                    <a:pt x="0" y="280895"/>
                    <a:pt x="81152" y="361972"/>
                    <a:pt x="180835" y="361972"/>
                  </a:cubicBezTo>
                  <a:cubicBezTo>
                    <a:pt x="280518" y="361972"/>
                    <a:pt x="362309" y="280895"/>
                    <a:pt x="362309" y="180667"/>
                  </a:cubicBezTo>
                  <a:lnTo>
                    <a:pt x="362309" y="180667"/>
                  </a:lnTo>
                  <a:cubicBezTo>
                    <a:pt x="361670" y="81077"/>
                    <a:pt x="280518" y="0"/>
                    <a:pt x="180835" y="0"/>
                  </a:cubicBezTo>
                  <a:close/>
                  <a:moveTo>
                    <a:pt x="180835" y="349204"/>
                  </a:moveTo>
                  <a:cubicBezTo>
                    <a:pt x="87542" y="349204"/>
                    <a:pt x="12780" y="273873"/>
                    <a:pt x="12780" y="180667"/>
                  </a:cubicBezTo>
                  <a:cubicBezTo>
                    <a:pt x="12780" y="87461"/>
                    <a:pt x="88181" y="12768"/>
                    <a:pt x="180835" y="12768"/>
                  </a:cubicBezTo>
                  <a:cubicBezTo>
                    <a:pt x="274128" y="12768"/>
                    <a:pt x="349529" y="88099"/>
                    <a:pt x="349529" y="181305"/>
                  </a:cubicBezTo>
                  <a:lnTo>
                    <a:pt x="349529" y="181305"/>
                  </a:lnTo>
                  <a:cubicBezTo>
                    <a:pt x="348891" y="273873"/>
                    <a:pt x="273489" y="349204"/>
                    <a:pt x="180835" y="349204"/>
                  </a:cubicBezTo>
                  <a:lnTo>
                    <a:pt x="180835" y="349204"/>
                  </a:lnTo>
                  <a:close/>
                </a:path>
              </a:pathLst>
            </a:custGeom>
            <a:grpFill/>
            <a:ln w="6390" cap="flat">
              <a:noFill/>
              <a:prstDash val="solid"/>
              <a:miter/>
            </a:ln>
          </p:spPr>
          <p:txBody>
            <a:bodyPr rtlCol="0" anchor="ctr"/>
            <a:lstStyle/>
            <a:p>
              <a:endParaRPr lang="en-US" dirty="0"/>
            </a:p>
          </p:txBody>
        </p:sp>
        <p:sp>
          <p:nvSpPr>
            <p:cNvPr id="82" name="Graphic 4">
              <a:extLst>
                <a:ext uri="{FF2B5EF4-FFF2-40B4-BE49-F238E27FC236}">
                  <a16:creationId xmlns:a16="http://schemas.microsoft.com/office/drawing/2014/main" id="{8A38461A-E8CF-481D-B8AE-78EB0CD3A918}"/>
                </a:ext>
              </a:extLst>
            </p:cNvPr>
            <p:cNvSpPr/>
            <p:nvPr/>
          </p:nvSpPr>
          <p:spPr>
            <a:xfrm>
              <a:off x="1655387" y="3442979"/>
              <a:ext cx="81466" cy="93909"/>
            </a:xfrm>
            <a:custGeom>
              <a:avLst/>
              <a:gdLst>
                <a:gd name="connsiteX0" fmla="*/ 9191 w 81466"/>
                <a:gd name="connsiteY0" fmla="*/ 65819 h 93909"/>
                <a:gd name="connsiteX1" fmla="*/ 16859 w 81466"/>
                <a:gd name="connsiteY1" fmla="*/ 87525 h 93909"/>
                <a:gd name="connsiteX2" fmla="*/ 23249 w 81466"/>
                <a:gd name="connsiteY2" fmla="*/ 93909 h 93909"/>
                <a:gd name="connsiteX3" fmla="*/ 57754 w 81466"/>
                <a:gd name="connsiteY3" fmla="*/ 93909 h 93909"/>
                <a:gd name="connsiteX4" fmla="*/ 64144 w 81466"/>
                <a:gd name="connsiteY4" fmla="*/ 87525 h 93909"/>
                <a:gd name="connsiteX5" fmla="*/ 71812 w 81466"/>
                <a:gd name="connsiteY5" fmla="*/ 65819 h 93909"/>
                <a:gd name="connsiteX6" fmla="*/ 81397 w 81466"/>
                <a:gd name="connsiteY6" fmla="*/ 39007 h 93909"/>
                <a:gd name="connsiteX7" fmla="*/ 39224 w 81466"/>
                <a:gd name="connsiteY7" fmla="*/ 64 h 93909"/>
                <a:gd name="connsiteX8" fmla="*/ 245 w 81466"/>
                <a:gd name="connsiteY8" fmla="*/ 39007 h 93909"/>
                <a:gd name="connsiteX9" fmla="*/ 9191 w 81466"/>
                <a:gd name="connsiteY9" fmla="*/ 65819 h 93909"/>
                <a:gd name="connsiteX10" fmla="*/ 40501 w 81466"/>
                <a:gd name="connsiteY10" fmla="*/ 11555 h 93909"/>
                <a:gd name="connsiteX11" fmla="*/ 68617 w 81466"/>
                <a:gd name="connsiteY11" fmla="*/ 37730 h 93909"/>
                <a:gd name="connsiteX12" fmla="*/ 68617 w 81466"/>
                <a:gd name="connsiteY12" fmla="*/ 39007 h 93909"/>
                <a:gd name="connsiteX13" fmla="*/ 61588 w 81466"/>
                <a:gd name="connsiteY13" fmla="*/ 58158 h 93909"/>
                <a:gd name="connsiteX14" fmla="*/ 51364 w 81466"/>
                <a:gd name="connsiteY14" fmla="*/ 81141 h 93909"/>
                <a:gd name="connsiteX15" fmla="*/ 29000 w 81466"/>
                <a:gd name="connsiteY15" fmla="*/ 81141 h 93909"/>
                <a:gd name="connsiteX16" fmla="*/ 18776 w 81466"/>
                <a:gd name="connsiteY16" fmla="*/ 58158 h 93909"/>
                <a:gd name="connsiteX17" fmla="*/ 11747 w 81466"/>
                <a:gd name="connsiteY17" fmla="*/ 39007 h 93909"/>
                <a:gd name="connsiteX18" fmla="*/ 38585 w 81466"/>
                <a:gd name="connsiteY18" fmla="*/ 12194 h 93909"/>
                <a:gd name="connsiteX19" fmla="*/ 40501 w 81466"/>
                <a:gd name="connsiteY19" fmla="*/ 11555 h 93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1466" h="93909">
                  <a:moveTo>
                    <a:pt x="9191" y="65819"/>
                  </a:moveTo>
                  <a:cubicBezTo>
                    <a:pt x="14303" y="71565"/>
                    <a:pt x="17498" y="79864"/>
                    <a:pt x="16859" y="87525"/>
                  </a:cubicBezTo>
                  <a:cubicBezTo>
                    <a:pt x="16859" y="91355"/>
                    <a:pt x="19415" y="93909"/>
                    <a:pt x="23249" y="93909"/>
                  </a:cubicBezTo>
                  <a:lnTo>
                    <a:pt x="57754" y="93909"/>
                  </a:lnTo>
                  <a:cubicBezTo>
                    <a:pt x="61588" y="93909"/>
                    <a:pt x="64144" y="91355"/>
                    <a:pt x="64144" y="87525"/>
                  </a:cubicBezTo>
                  <a:cubicBezTo>
                    <a:pt x="63505" y="79226"/>
                    <a:pt x="66700" y="71565"/>
                    <a:pt x="71812" y="65819"/>
                  </a:cubicBezTo>
                  <a:cubicBezTo>
                    <a:pt x="78202" y="58158"/>
                    <a:pt x="82036" y="48583"/>
                    <a:pt x="81397" y="39007"/>
                  </a:cubicBezTo>
                  <a:cubicBezTo>
                    <a:pt x="80758" y="16663"/>
                    <a:pt x="61588" y="-1212"/>
                    <a:pt x="39224" y="64"/>
                  </a:cubicBezTo>
                  <a:cubicBezTo>
                    <a:pt x="18137" y="703"/>
                    <a:pt x="884" y="17939"/>
                    <a:pt x="245" y="39007"/>
                  </a:cubicBezTo>
                  <a:cubicBezTo>
                    <a:pt x="-1033" y="48583"/>
                    <a:pt x="2801" y="58158"/>
                    <a:pt x="9191" y="65819"/>
                  </a:cubicBezTo>
                  <a:close/>
                  <a:moveTo>
                    <a:pt x="40501" y="11555"/>
                  </a:moveTo>
                  <a:cubicBezTo>
                    <a:pt x="55198" y="10917"/>
                    <a:pt x="67978" y="22408"/>
                    <a:pt x="68617" y="37730"/>
                  </a:cubicBezTo>
                  <a:cubicBezTo>
                    <a:pt x="68617" y="38368"/>
                    <a:pt x="68617" y="38368"/>
                    <a:pt x="68617" y="39007"/>
                  </a:cubicBezTo>
                  <a:cubicBezTo>
                    <a:pt x="69256" y="46029"/>
                    <a:pt x="66700" y="53051"/>
                    <a:pt x="61588" y="58158"/>
                  </a:cubicBezTo>
                  <a:cubicBezTo>
                    <a:pt x="55837" y="64542"/>
                    <a:pt x="52642" y="72842"/>
                    <a:pt x="51364" y="81141"/>
                  </a:cubicBezTo>
                  <a:lnTo>
                    <a:pt x="29000" y="81141"/>
                  </a:lnTo>
                  <a:cubicBezTo>
                    <a:pt x="28361" y="72842"/>
                    <a:pt x="24527" y="64542"/>
                    <a:pt x="18776" y="58158"/>
                  </a:cubicBezTo>
                  <a:cubicBezTo>
                    <a:pt x="13664" y="53051"/>
                    <a:pt x="11747" y="46029"/>
                    <a:pt x="11747" y="39007"/>
                  </a:cubicBezTo>
                  <a:cubicBezTo>
                    <a:pt x="11747" y="24323"/>
                    <a:pt x="23888" y="12194"/>
                    <a:pt x="38585" y="12194"/>
                  </a:cubicBezTo>
                  <a:cubicBezTo>
                    <a:pt x="39862" y="11555"/>
                    <a:pt x="39862" y="11555"/>
                    <a:pt x="40501" y="11555"/>
                  </a:cubicBezTo>
                  <a:close/>
                </a:path>
              </a:pathLst>
            </a:custGeom>
            <a:grpFill/>
            <a:ln w="6390" cap="flat">
              <a:noFill/>
              <a:prstDash val="solid"/>
              <a:miter/>
            </a:ln>
          </p:spPr>
          <p:txBody>
            <a:bodyPr rtlCol="0" anchor="ctr"/>
            <a:lstStyle/>
            <a:p>
              <a:endParaRPr lang="en-US" dirty="0"/>
            </a:p>
          </p:txBody>
        </p:sp>
        <p:sp>
          <p:nvSpPr>
            <p:cNvPr id="83" name="Graphic 4">
              <a:extLst>
                <a:ext uri="{FF2B5EF4-FFF2-40B4-BE49-F238E27FC236}">
                  <a16:creationId xmlns:a16="http://schemas.microsoft.com/office/drawing/2014/main" id="{6C42904A-31DF-4A47-BD37-5FB6854AE803}"/>
                </a:ext>
              </a:extLst>
            </p:cNvPr>
            <p:cNvSpPr/>
            <p:nvPr/>
          </p:nvSpPr>
          <p:spPr>
            <a:xfrm>
              <a:off x="1672885" y="3542634"/>
              <a:ext cx="45368" cy="12767"/>
            </a:xfrm>
            <a:custGeom>
              <a:avLst/>
              <a:gdLst>
                <a:gd name="connsiteX0" fmla="*/ 38979 w 45368"/>
                <a:gd name="connsiteY0" fmla="*/ 0 h 12767"/>
                <a:gd name="connsiteX1" fmla="*/ 6390 w 45368"/>
                <a:gd name="connsiteY1" fmla="*/ 0 h 12767"/>
                <a:gd name="connsiteX2" fmla="*/ 0 w 45368"/>
                <a:gd name="connsiteY2" fmla="*/ 6384 h 12767"/>
                <a:gd name="connsiteX3" fmla="*/ 6390 w 45368"/>
                <a:gd name="connsiteY3" fmla="*/ 12768 h 12767"/>
                <a:gd name="connsiteX4" fmla="*/ 38979 w 45368"/>
                <a:gd name="connsiteY4" fmla="*/ 12768 h 12767"/>
                <a:gd name="connsiteX5" fmla="*/ 45369 w 45368"/>
                <a:gd name="connsiteY5" fmla="*/ 6384 h 12767"/>
                <a:gd name="connsiteX6" fmla="*/ 38979 w 45368"/>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68" h="12767">
                  <a:moveTo>
                    <a:pt x="38979" y="0"/>
                  </a:moveTo>
                  <a:lnTo>
                    <a:pt x="6390" y="0"/>
                  </a:lnTo>
                  <a:cubicBezTo>
                    <a:pt x="2556" y="0"/>
                    <a:pt x="0" y="2554"/>
                    <a:pt x="0" y="6384"/>
                  </a:cubicBezTo>
                  <a:cubicBezTo>
                    <a:pt x="0" y="10215"/>
                    <a:pt x="2556" y="12768"/>
                    <a:pt x="6390" y="12768"/>
                  </a:cubicBezTo>
                  <a:lnTo>
                    <a:pt x="38979" y="12768"/>
                  </a:lnTo>
                  <a:cubicBezTo>
                    <a:pt x="42813" y="12768"/>
                    <a:pt x="45369" y="10215"/>
                    <a:pt x="45369" y="6384"/>
                  </a:cubicBezTo>
                  <a:cubicBezTo>
                    <a:pt x="45369" y="2554"/>
                    <a:pt x="42813" y="0"/>
                    <a:pt x="38979" y="0"/>
                  </a:cubicBezTo>
                  <a:close/>
                </a:path>
              </a:pathLst>
            </a:custGeom>
            <a:grpFill/>
            <a:ln w="6390" cap="flat">
              <a:noFill/>
              <a:prstDash val="solid"/>
              <a:miter/>
            </a:ln>
          </p:spPr>
          <p:txBody>
            <a:bodyPr rtlCol="0" anchor="ctr"/>
            <a:lstStyle/>
            <a:p>
              <a:endParaRPr lang="en-US" dirty="0"/>
            </a:p>
          </p:txBody>
        </p:sp>
        <p:sp>
          <p:nvSpPr>
            <p:cNvPr id="84" name="Graphic 4">
              <a:extLst>
                <a:ext uri="{FF2B5EF4-FFF2-40B4-BE49-F238E27FC236}">
                  <a16:creationId xmlns:a16="http://schemas.microsoft.com/office/drawing/2014/main" id="{3B9586C0-EEF2-43D6-AB7F-B5CD0CEB4D31}"/>
                </a:ext>
              </a:extLst>
            </p:cNvPr>
            <p:cNvSpPr/>
            <p:nvPr/>
          </p:nvSpPr>
          <p:spPr>
            <a:xfrm>
              <a:off x="1689499" y="3399633"/>
              <a:ext cx="12779" cy="26812"/>
            </a:xfrm>
            <a:custGeom>
              <a:avLst/>
              <a:gdLst>
                <a:gd name="connsiteX0" fmla="*/ 6390 w 12779"/>
                <a:gd name="connsiteY0" fmla="*/ 26812 h 26812"/>
                <a:gd name="connsiteX1" fmla="*/ 12780 w 12779"/>
                <a:gd name="connsiteY1" fmla="*/ 20428 h 26812"/>
                <a:gd name="connsiteX2" fmla="*/ 12780 w 12779"/>
                <a:gd name="connsiteY2" fmla="*/ 6384 h 26812"/>
                <a:gd name="connsiteX3" fmla="*/ 6390 w 12779"/>
                <a:gd name="connsiteY3" fmla="*/ 0 h 26812"/>
                <a:gd name="connsiteX4" fmla="*/ 0 w 12779"/>
                <a:gd name="connsiteY4" fmla="*/ 6384 h 26812"/>
                <a:gd name="connsiteX5" fmla="*/ 0 w 12779"/>
                <a:gd name="connsiteY5" fmla="*/ 20428 h 26812"/>
                <a:gd name="connsiteX6" fmla="*/ 6390 w 12779"/>
                <a:gd name="connsiteY6" fmla="*/ 26812 h 26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26812">
                  <a:moveTo>
                    <a:pt x="6390" y="26812"/>
                  </a:moveTo>
                  <a:cubicBezTo>
                    <a:pt x="10224" y="26812"/>
                    <a:pt x="12780" y="24259"/>
                    <a:pt x="12780" y="20428"/>
                  </a:cubicBezTo>
                  <a:lnTo>
                    <a:pt x="12780" y="6384"/>
                  </a:lnTo>
                  <a:cubicBezTo>
                    <a:pt x="12780" y="2553"/>
                    <a:pt x="10224" y="0"/>
                    <a:pt x="6390" y="0"/>
                  </a:cubicBezTo>
                  <a:cubicBezTo>
                    <a:pt x="2556" y="0"/>
                    <a:pt x="0" y="2553"/>
                    <a:pt x="0" y="6384"/>
                  </a:cubicBezTo>
                  <a:lnTo>
                    <a:pt x="0" y="20428"/>
                  </a:lnTo>
                  <a:cubicBezTo>
                    <a:pt x="0" y="24259"/>
                    <a:pt x="2556" y="26812"/>
                    <a:pt x="6390" y="26812"/>
                  </a:cubicBezTo>
                  <a:close/>
                </a:path>
              </a:pathLst>
            </a:custGeom>
            <a:grpFill/>
            <a:ln w="6390" cap="flat">
              <a:noFill/>
              <a:prstDash val="solid"/>
              <a:miter/>
            </a:ln>
          </p:spPr>
          <p:txBody>
            <a:bodyPr rtlCol="0" anchor="ctr"/>
            <a:lstStyle/>
            <a:p>
              <a:endParaRPr lang="en-US" dirty="0"/>
            </a:p>
          </p:txBody>
        </p:sp>
        <p:sp>
          <p:nvSpPr>
            <p:cNvPr id="85" name="Graphic 4">
              <a:extLst>
                <a:ext uri="{FF2B5EF4-FFF2-40B4-BE49-F238E27FC236}">
                  <a16:creationId xmlns:a16="http://schemas.microsoft.com/office/drawing/2014/main" id="{F7EBCF96-A583-49D0-856A-086461819163}"/>
                </a:ext>
              </a:extLst>
            </p:cNvPr>
            <p:cNvSpPr/>
            <p:nvPr/>
          </p:nvSpPr>
          <p:spPr>
            <a:xfrm>
              <a:off x="1628994" y="3431752"/>
              <a:ext cx="25999" cy="21505"/>
            </a:xfrm>
            <a:custGeom>
              <a:avLst/>
              <a:gdLst>
                <a:gd name="connsiteX0" fmla="*/ 16414 w 25999"/>
                <a:gd name="connsiteY0" fmla="*/ 20229 h 21505"/>
                <a:gd name="connsiteX1" fmla="*/ 19609 w 25999"/>
                <a:gd name="connsiteY1" fmla="*/ 21506 h 21505"/>
                <a:gd name="connsiteX2" fmla="*/ 25999 w 25999"/>
                <a:gd name="connsiteY2" fmla="*/ 15122 h 21505"/>
                <a:gd name="connsiteX3" fmla="*/ 22804 w 25999"/>
                <a:gd name="connsiteY3" fmla="*/ 9377 h 21505"/>
                <a:gd name="connsiteX4" fmla="*/ 10024 w 25999"/>
                <a:gd name="connsiteY4" fmla="*/ 1077 h 21505"/>
                <a:gd name="connsiteX5" fmla="*/ 1078 w 25999"/>
                <a:gd name="connsiteY5" fmla="*/ 2993 h 21505"/>
                <a:gd name="connsiteX6" fmla="*/ 2995 w 25999"/>
                <a:gd name="connsiteY6" fmla="*/ 11930 h 21505"/>
                <a:gd name="connsiteX7" fmla="*/ 2995 w 25999"/>
                <a:gd name="connsiteY7" fmla="*/ 11930 h 21505"/>
                <a:gd name="connsiteX8" fmla="*/ 16414 w 25999"/>
                <a:gd name="connsiteY8" fmla="*/ 20229 h 21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99" h="21505">
                  <a:moveTo>
                    <a:pt x="16414" y="20229"/>
                  </a:moveTo>
                  <a:cubicBezTo>
                    <a:pt x="17692" y="20868"/>
                    <a:pt x="18970" y="21506"/>
                    <a:pt x="19609" y="21506"/>
                  </a:cubicBezTo>
                  <a:cubicBezTo>
                    <a:pt x="23443" y="21506"/>
                    <a:pt x="25999" y="18953"/>
                    <a:pt x="25999" y="15122"/>
                  </a:cubicBezTo>
                  <a:cubicBezTo>
                    <a:pt x="25999" y="13207"/>
                    <a:pt x="24721" y="10653"/>
                    <a:pt x="22804" y="9377"/>
                  </a:cubicBezTo>
                  <a:lnTo>
                    <a:pt x="10024" y="1077"/>
                  </a:lnTo>
                  <a:cubicBezTo>
                    <a:pt x="6829" y="-838"/>
                    <a:pt x="2995" y="-199"/>
                    <a:pt x="1078" y="2993"/>
                  </a:cubicBezTo>
                  <a:cubicBezTo>
                    <a:pt x="-839" y="6185"/>
                    <a:pt x="-200" y="10015"/>
                    <a:pt x="2995" y="11930"/>
                  </a:cubicBezTo>
                  <a:lnTo>
                    <a:pt x="2995" y="11930"/>
                  </a:lnTo>
                  <a:lnTo>
                    <a:pt x="16414" y="20229"/>
                  </a:lnTo>
                  <a:close/>
                </a:path>
              </a:pathLst>
            </a:custGeom>
            <a:grpFill/>
            <a:ln w="6390" cap="flat">
              <a:noFill/>
              <a:prstDash val="solid"/>
              <a:miter/>
            </a:ln>
          </p:spPr>
          <p:txBody>
            <a:bodyPr rtlCol="0" anchor="ctr"/>
            <a:lstStyle/>
            <a:p>
              <a:endParaRPr lang="en-US" dirty="0"/>
            </a:p>
          </p:txBody>
        </p:sp>
        <p:sp>
          <p:nvSpPr>
            <p:cNvPr id="86" name="Graphic 4">
              <a:extLst>
                <a:ext uri="{FF2B5EF4-FFF2-40B4-BE49-F238E27FC236}">
                  <a16:creationId xmlns:a16="http://schemas.microsoft.com/office/drawing/2014/main" id="{E7F338CA-8754-4FBF-B886-F26939EC11AE}"/>
                </a:ext>
              </a:extLst>
            </p:cNvPr>
            <p:cNvSpPr/>
            <p:nvPr/>
          </p:nvSpPr>
          <p:spPr>
            <a:xfrm>
              <a:off x="1617932" y="3490924"/>
              <a:ext cx="28115" cy="12767"/>
            </a:xfrm>
            <a:custGeom>
              <a:avLst/>
              <a:gdLst>
                <a:gd name="connsiteX0" fmla="*/ 21726 w 28115"/>
                <a:gd name="connsiteY0" fmla="*/ 12768 h 12767"/>
                <a:gd name="connsiteX1" fmla="*/ 28116 w 28115"/>
                <a:gd name="connsiteY1" fmla="*/ 6384 h 12767"/>
                <a:gd name="connsiteX2" fmla="*/ 21726 w 28115"/>
                <a:gd name="connsiteY2" fmla="*/ 0 h 12767"/>
                <a:gd name="connsiteX3" fmla="*/ 6390 w 28115"/>
                <a:gd name="connsiteY3" fmla="*/ 0 h 12767"/>
                <a:gd name="connsiteX4" fmla="*/ 0 w 28115"/>
                <a:gd name="connsiteY4" fmla="*/ 6384 h 12767"/>
                <a:gd name="connsiteX5" fmla="*/ 6390 w 28115"/>
                <a:gd name="connsiteY5" fmla="*/ 12768 h 12767"/>
                <a:gd name="connsiteX6" fmla="*/ 21726 w 28115"/>
                <a:gd name="connsiteY6" fmla="*/ 12768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15" h="12767">
                  <a:moveTo>
                    <a:pt x="21726" y="12768"/>
                  </a:moveTo>
                  <a:cubicBezTo>
                    <a:pt x="25560" y="12768"/>
                    <a:pt x="28116" y="10214"/>
                    <a:pt x="28116" y="6384"/>
                  </a:cubicBezTo>
                  <a:cubicBezTo>
                    <a:pt x="28116" y="2553"/>
                    <a:pt x="25560" y="0"/>
                    <a:pt x="21726" y="0"/>
                  </a:cubicBezTo>
                  <a:lnTo>
                    <a:pt x="6390" y="0"/>
                  </a:lnTo>
                  <a:cubicBezTo>
                    <a:pt x="2556" y="0"/>
                    <a:pt x="0" y="2553"/>
                    <a:pt x="0" y="6384"/>
                  </a:cubicBezTo>
                  <a:cubicBezTo>
                    <a:pt x="0" y="10214"/>
                    <a:pt x="2556" y="12768"/>
                    <a:pt x="6390" y="12768"/>
                  </a:cubicBezTo>
                  <a:lnTo>
                    <a:pt x="21726" y="12768"/>
                  </a:lnTo>
                  <a:close/>
                </a:path>
              </a:pathLst>
            </a:custGeom>
            <a:grpFill/>
            <a:ln w="6390" cap="flat">
              <a:noFill/>
              <a:prstDash val="solid"/>
              <a:miter/>
            </a:ln>
          </p:spPr>
          <p:txBody>
            <a:bodyPr rtlCol="0" anchor="ctr"/>
            <a:lstStyle/>
            <a:p>
              <a:endParaRPr lang="en-US" dirty="0"/>
            </a:p>
          </p:txBody>
        </p:sp>
        <p:sp>
          <p:nvSpPr>
            <p:cNvPr id="87" name="Graphic 4">
              <a:extLst>
                <a:ext uri="{FF2B5EF4-FFF2-40B4-BE49-F238E27FC236}">
                  <a16:creationId xmlns:a16="http://schemas.microsoft.com/office/drawing/2014/main" id="{7F28B62E-C6B9-42BC-A7B6-5363BC365961}"/>
                </a:ext>
              </a:extLst>
            </p:cNvPr>
            <p:cNvSpPr/>
            <p:nvPr/>
          </p:nvSpPr>
          <p:spPr>
            <a:xfrm>
              <a:off x="1735706" y="3431752"/>
              <a:ext cx="25799" cy="21505"/>
            </a:xfrm>
            <a:custGeom>
              <a:avLst/>
              <a:gdLst>
                <a:gd name="connsiteX0" fmla="*/ 6829 w 25799"/>
                <a:gd name="connsiteY0" fmla="*/ 21506 h 21505"/>
                <a:gd name="connsiteX1" fmla="*/ 10024 w 25799"/>
                <a:gd name="connsiteY1" fmla="*/ 20229 h 21505"/>
                <a:gd name="connsiteX2" fmla="*/ 22804 w 25799"/>
                <a:gd name="connsiteY2" fmla="*/ 11930 h 21505"/>
                <a:gd name="connsiteX3" fmla="*/ 24721 w 25799"/>
                <a:gd name="connsiteY3" fmla="*/ 2993 h 21505"/>
                <a:gd name="connsiteX4" fmla="*/ 15775 w 25799"/>
                <a:gd name="connsiteY4" fmla="*/ 1077 h 21505"/>
                <a:gd name="connsiteX5" fmla="*/ 2995 w 25799"/>
                <a:gd name="connsiteY5" fmla="*/ 9377 h 21505"/>
                <a:gd name="connsiteX6" fmla="*/ 1078 w 25799"/>
                <a:gd name="connsiteY6" fmla="*/ 18314 h 21505"/>
                <a:gd name="connsiteX7" fmla="*/ 6829 w 25799"/>
                <a:gd name="connsiteY7" fmla="*/ 21506 h 21505"/>
                <a:gd name="connsiteX8" fmla="*/ 6829 w 25799"/>
                <a:gd name="connsiteY8" fmla="*/ 21506 h 21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99" h="21505">
                  <a:moveTo>
                    <a:pt x="6829" y="21506"/>
                  </a:moveTo>
                  <a:cubicBezTo>
                    <a:pt x="8107" y="21506"/>
                    <a:pt x="9385" y="20868"/>
                    <a:pt x="10024" y="20229"/>
                  </a:cubicBezTo>
                  <a:lnTo>
                    <a:pt x="22804" y="11930"/>
                  </a:lnTo>
                  <a:cubicBezTo>
                    <a:pt x="25999" y="10015"/>
                    <a:pt x="26638" y="6185"/>
                    <a:pt x="24721" y="2993"/>
                  </a:cubicBezTo>
                  <a:cubicBezTo>
                    <a:pt x="22804" y="-199"/>
                    <a:pt x="18970" y="-838"/>
                    <a:pt x="15775" y="1077"/>
                  </a:cubicBezTo>
                  <a:lnTo>
                    <a:pt x="2995" y="9377"/>
                  </a:lnTo>
                  <a:cubicBezTo>
                    <a:pt x="-200" y="11292"/>
                    <a:pt x="-839" y="15122"/>
                    <a:pt x="1078" y="18314"/>
                  </a:cubicBezTo>
                  <a:cubicBezTo>
                    <a:pt x="2356" y="20229"/>
                    <a:pt x="4912" y="21506"/>
                    <a:pt x="6829" y="21506"/>
                  </a:cubicBezTo>
                  <a:lnTo>
                    <a:pt x="6829" y="21506"/>
                  </a:lnTo>
                  <a:close/>
                </a:path>
              </a:pathLst>
            </a:custGeom>
            <a:grpFill/>
            <a:ln w="6390" cap="flat">
              <a:noFill/>
              <a:prstDash val="solid"/>
              <a:miter/>
            </a:ln>
          </p:spPr>
          <p:txBody>
            <a:bodyPr rtlCol="0" anchor="ctr"/>
            <a:lstStyle/>
            <a:p>
              <a:endParaRPr lang="en-US" dirty="0"/>
            </a:p>
          </p:txBody>
        </p:sp>
        <p:sp>
          <p:nvSpPr>
            <p:cNvPr id="88" name="Graphic 4">
              <a:extLst>
                <a:ext uri="{FF2B5EF4-FFF2-40B4-BE49-F238E27FC236}">
                  <a16:creationId xmlns:a16="http://schemas.microsoft.com/office/drawing/2014/main" id="{463F757E-1DF4-4110-95C9-0F9BDE604317}"/>
                </a:ext>
              </a:extLst>
            </p:cNvPr>
            <p:cNvSpPr/>
            <p:nvPr/>
          </p:nvSpPr>
          <p:spPr>
            <a:xfrm>
              <a:off x="1745091" y="3490924"/>
              <a:ext cx="28115" cy="12767"/>
            </a:xfrm>
            <a:custGeom>
              <a:avLst/>
              <a:gdLst>
                <a:gd name="connsiteX0" fmla="*/ 21726 w 28115"/>
                <a:gd name="connsiteY0" fmla="*/ 0 h 12767"/>
                <a:gd name="connsiteX1" fmla="*/ 6390 w 28115"/>
                <a:gd name="connsiteY1" fmla="*/ 0 h 12767"/>
                <a:gd name="connsiteX2" fmla="*/ 0 w 28115"/>
                <a:gd name="connsiteY2" fmla="*/ 6384 h 12767"/>
                <a:gd name="connsiteX3" fmla="*/ 6390 w 28115"/>
                <a:gd name="connsiteY3" fmla="*/ 12768 h 12767"/>
                <a:gd name="connsiteX4" fmla="*/ 21726 w 28115"/>
                <a:gd name="connsiteY4" fmla="*/ 12768 h 12767"/>
                <a:gd name="connsiteX5" fmla="*/ 28116 w 28115"/>
                <a:gd name="connsiteY5" fmla="*/ 6384 h 12767"/>
                <a:gd name="connsiteX6" fmla="*/ 21726 w 28115"/>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15" h="12767">
                  <a:moveTo>
                    <a:pt x="21726" y="0"/>
                  </a:moveTo>
                  <a:lnTo>
                    <a:pt x="6390" y="0"/>
                  </a:lnTo>
                  <a:cubicBezTo>
                    <a:pt x="2556" y="0"/>
                    <a:pt x="0" y="2553"/>
                    <a:pt x="0" y="6384"/>
                  </a:cubicBezTo>
                  <a:cubicBezTo>
                    <a:pt x="0" y="10214"/>
                    <a:pt x="2556" y="12768"/>
                    <a:pt x="6390" y="12768"/>
                  </a:cubicBezTo>
                  <a:lnTo>
                    <a:pt x="21726" y="12768"/>
                  </a:lnTo>
                  <a:cubicBezTo>
                    <a:pt x="25560" y="12768"/>
                    <a:pt x="28116" y="10214"/>
                    <a:pt x="28116" y="6384"/>
                  </a:cubicBezTo>
                  <a:cubicBezTo>
                    <a:pt x="28116" y="2553"/>
                    <a:pt x="25560" y="0"/>
                    <a:pt x="21726" y="0"/>
                  </a:cubicBezTo>
                  <a:close/>
                </a:path>
              </a:pathLst>
            </a:custGeom>
            <a:grpFill/>
            <a:ln w="6390" cap="flat">
              <a:noFill/>
              <a:prstDash val="solid"/>
              <a:miter/>
            </a:ln>
          </p:spPr>
          <p:txBody>
            <a:bodyPr rtlCol="0" anchor="ctr"/>
            <a:lstStyle/>
            <a:p>
              <a:endParaRPr lang="en-US" dirty="0"/>
            </a:p>
          </p:txBody>
        </p:sp>
        <p:sp>
          <p:nvSpPr>
            <p:cNvPr id="89" name="Graphic 4">
              <a:extLst>
                <a:ext uri="{FF2B5EF4-FFF2-40B4-BE49-F238E27FC236}">
                  <a16:creationId xmlns:a16="http://schemas.microsoft.com/office/drawing/2014/main" id="{70CEC6A0-3642-4624-8779-6BFE53BCFF77}"/>
                </a:ext>
              </a:extLst>
            </p:cNvPr>
            <p:cNvSpPr/>
            <p:nvPr/>
          </p:nvSpPr>
          <p:spPr>
            <a:xfrm>
              <a:off x="1620488" y="3563701"/>
              <a:ext cx="150802" cy="77884"/>
            </a:xfrm>
            <a:custGeom>
              <a:avLst/>
              <a:gdLst>
                <a:gd name="connsiteX0" fmla="*/ 94571 w 150802"/>
                <a:gd name="connsiteY0" fmla="*/ 0 h 77884"/>
                <a:gd name="connsiteX1" fmla="*/ 56231 w 150802"/>
                <a:gd name="connsiteY1" fmla="*/ 0 h 77884"/>
                <a:gd name="connsiteX2" fmla="*/ 0 w 150802"/>
                <a:gd name="connsiteY2" fmla="*/ 60010 h 77884"/>
                <a:gd name="connsiteX3" fmla="*/ 0 w 150802"/>
                <a:gd name="connsiteY3" fmla="*/ 71501 h 77884"/>
                <a:gd name="connsiteX4" fmla="*/ 6390 w 150802"/>
                <a:gd name="connsiteY4" fmla="*/ 77885 h 77884"/>
                <a:gd name="connsiteX5" fmla="*/ 12780 w 150802"/>
                <a:gd name="connsiteY5" fmla="*/ 71501 h 77884"/>
                <a:gd name="connsiteX6" fmla="*/ 12780 w 150802"/>
                <a:gd name="connsiteY6" fmla="*/ 60010 h 77884"/>
                <a:gd name="connsiteX7" fmla="*/ 56231 w 150802"/>
                <a:gd name="connsiteY7" fmla="*/ 12768 h 77884"/>
                <a:gd name="connsiteX8" fmla="*/ 94571 w 150802"/>
                <a:gd name="connsiteY8" fmla="*/ 12768 h 77884"/>
                <a:gd name="connsiteX9" fmla="*/ 138023 w 150802"/>
                <a:gd name="connsiteY9" fmla="*/ 60010 h 77884"/>
                <a:gd name="connsiteX10" fmla="*/ 138023 w 150802"/>
                <a:gd name="connsiteY10" fmla="*/ 71501 h 77884"/>
                <a:gd name="connsiteX11" fmla="*/ 144413 w 150802"/>
                <a:gd name="connsiteY11" fmla="*/ 77885 h 77884"/>
                <a:gd name="connsiteX12" fmla="*/ 150803 w 150802"/>
                <a:gd name="connsiteY12" fmla="*/ 71501 h 77884"/>
                <a:gd name="connsiteX13" fmla="*/ 150803 w 150802"/>
                <a:gd name="connsiteY13" fmla="*/ 60010 h 77884"/>
                <a:gd name="connsiteX14" fmla="*/ 94571 w 150802"/>
                <a:gd name="connsiteY14" fmla="*/ 0 h 77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802" h="77884">
                  <a:moveTo>
                    <a:pt x="94571" y="0"/>
                  </a:moveTo>
                  <a:lnTo>
                    <a:pt x="56231" y="0"/>
                  </a:lnTo>
                  <a:cubicBezTo>
                    <a:pt x="24921" y="0"/>
                    <a:pt x="0" y="26813"/>
                    <a:pt x="0" y="60010"/>
                  </a:cubicBezTo>
                  <a:lnTo>
                    <a:pt x="0" y="71501"/>
                  </a:lnTo>
                  <a:cubicBezTo>
                    <a:pt x="0" y="75331"/>
                    <a:pt x="2556" y="77885"/>
                    <a:pt x="6390" y="77885"/>
                  </a:cubicBezTo>
                  <a:cubicBezTo>
                    <a:pt x="10224" y="77885"/>
                    <a:pt x="12780" y="75331"/>
                    <a:pt x="12780" y="71501"/>
                  </a:cubicBezTo>
                  <a:lnTo>
                    <a:pt x="12780" y="60010"/>
                  </a:lnTo>
                  <a:cubicBezTo>
                    <a:pt x="12780" y="33835"/>
                    <a:pt x="31950" y="12768"/>
                    <a:pt x="56231" y="12768"/>
                  </a:cubicBezTo>
                  <a:lnTo>
                    <a:pt x="94571" y="12768"/>
                  </a:lnTo>
                  <a:cubicBezTo>
                    <a:pt x="118853" y="12768"/>
                    <a:pt x="138023" y="33835"/>
                    <a:pt x="138023" y="60010"/>
                  </a:cubicBezTo>
                  <a:lnTo>
                    <a:pt x="138023" y="71501"/>
                  </a:lnTo>
                  <a:cubicBezTo>
                    <a:pt x="138023" y="75331"/>
                    <a:pt x="140579" y="77885"/>
                    <a:pt x="144413" y="77885"/>
                  </a:cubicBezTo>
                  <a:cubicBezTo>
                    <a:pt x="148246" y="77885"/>
                    <a:pt x="150803" y="75331"/>
                    <a:pt x="150803" y="71501"/>
                  </a:cubicBezTo>
                  <a:lnTo>
                    <a:pt x="150803" y="60010"/>
                  </a:lnTo>
                  <a:cubicBezTo>
                    <a:pt x="150803" y="26813"/>
                    <a:pt x="125243" y="0"/>
                    <a:pt x="94571" y="0"/>
                  </a:cubicBezTo>
                  <a:close/>
                </a:path>
              </a:pathLst>
            </a:custGeom>
            <a:grpFill/>
            <a:ln w="6390" cap="flat">
              <a:noFill/>
              <a:prstDash val="solid"/>
              <a:miter/>
            </a:ln>
          </p:spPr>
          <p:txBody>
            <a:bodyPr rtlCol="0" anchor="ctr"/>
            <a:lstStyle/>
            <a:p>
              <a:endParaRPr lang="en-US" dirty="0"/>
            </a:p>
          </p:txBody>
        </p:sp>
      </p:grpSp>
      <p:grpSp>
        <p:nvGrpSpPr>
          <p:cNvPr id="90" name="Graphic 4">
            <a:extLst>
              <a:ext uri="{FF2B5EF4-FFF2-40B4-BE49-F238E27FC236}">
                <a16:creationId xmlns:a16="http://schemas.microsoft.com/office/drawing/2014/main" id="{C63E2D48-2C99-4CE0-983F-FD90845B89A1}"/>
              </a:ext>
            </a:extLst>
          </p:cNvPr>
          <p:cNvGrpSpPr/>
          <p:nvPr/>
        </p:nvGrpSpPr>
        <p:grpSpPr>
          <a:xfrm>
            <a:off x="9389643" y="1840192"/>
            <a:ext cx="362309" cy="361971"/>
            <a:chOff x="467104" y="3824168"/>
            <a:chExt cx="362309" cy="361971"/>
          </a:xfrm>
          <a:solidFill>
            <a:srgbClr val="455F51"/>
          </a:solidFill>
        </p:grpSpPr>
        <p:sp>
          <p:nvSpPr>
            <p:cNvPr id="91" name="Graphic 4">
              <a:extLst>
                <a:ext uri="{FF2B5EF4-FFF2-40B4-BE49-F238E27FC236}">
                  <a16:creationId xmlns:a16="http://schemas.microsoft.com/office/drawing/2014/main" id="{82C18CE2-0EB0-40DD-A491-D0431F95FCB6}"/>
                </a:ext>
              </a:extLst>
            </p:cNvPr>
            <p:cNvSpPr/>
            <p:nvPr/>
          </p:nvSpPr>
          <p:spPr>
            <a:xfrm>
              <a:off x="467104" y="3824168"/>
              <a:ext cx="362309" cy="361971"/>
            </a:xfrm>
            <a:custGeom>
              <a:avLst/>
              <a:gdLst>
                <a:gd name="connsiteX0" fmla="*/ 181474 w 362309"/>
                <a:gd name="connsiteY0" fmla="*/ 0 h 361971"/>
                <a:gd name="connsiteX1" fmla="*/ 0 w 362309"/>
                <a:gd name="connsiteY1" fmla="*/ 180667 h 361971"/>
                <a:gd name="connsiteX2" fmla="*/ 181474 w 362309"/>
                <a:gd name="connsiteY2" fmla="*/ 361971 h 361971"/>
                <a:gd name="connsiteX3" fmla="*/ 362309 w 362309"/>
                <a:gd name="connsiteY3" fmla="*/ 180667 h 361971"/>
                <a:gd name="connsiteX4" fmla="*/ 362309 w 362309"/>
                <a:gd name="connsiteY4" fmla="*/ 180667 h 361971"/>
                <a:gd name="connsiteX5" fmla="*/ 181474 w 362309"/>
                <a:gd name="connsiteY5" fmla="*/ 0 h 361971"/>
                <a:gd name="connsiteX6" fmla="*/ 181474 w 362309"/>
                <a:gd name="connsiteY6" fmla="*/ 349204 h 361971"/>
                <a:gd name="connsiteX7" fmla="*/ 13419 w 362309"/>
                <a:gd name="connsiteY7" fmla="*/ 181305 h 361971"/>
                <a:gd name="connsiteX8" fmla="*/ 181474 w 362309"/>
                <a:gd name="connsiteY8" fmla="*/ 12768 h 361971"/>
                <a:gd name="connsiteX9" fmla="*/ 349530 w 362309"/>
                <a:gd name="connsiteY9" fmla="*/ 181305 h 361971"/>
                <a:gd name="connsiteX10" fmla="*/ 349530 w 362309"/>
                <a:gd name="connsiteY10" fmla="*/ 181305 h 361971"/>
                <a:gd name="connsiteX11" fmla="*/ 181474 w 362309"/>
                <a:gd name="connsiteY11" fmla="*/ 349204 h 361971"/>
                <a:gd name="connsiteX12" fmla="*/ 181474 w 362309"/>
                <a:gd name="connsiteY12"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2309" h="361971">
                  <a:moveTo>
                    <a:pt x="181474" y="0"/>
                  </a:moveTo>
                  <a:cubicBezTo>
                    <a:pt x="81152" y="0"/>
                    <a:pt x="0" y="81076"/>
                    <a:pt x="0" y="180667"/>
                  </a:cubicBezTo>
                  <a:cubicBezTo>
                    <a:pt x="0" y="280895"/>
                    <a:pt x="81152" y="361971"/>
                    <a:pt x="181474" y="361971"/>
                  </a:cubicBezTo>
                  <a:cubicBezTo>
                    <a:pt x="281796" y="361971"/>
                    <a:pt x="362309" y="280895"/>
                    <a:pt x="362309" y="180667"/>
                  </a:cubicBezTo>
                  <a:lnTo>
                    <a:pt x="362309" y="180667"/>
                  </a:lnTo>
                  <a:cubicBezTo>
                    <a:pt x="362309" y="81076"/>
                    <a:pt x="281157" y="0"/>
                    <a:pt x="181474" y="0"/>
                  </a:cubicBezTo>
                  <a:close/>
                  <a:moveTo>
                    <a:pt x="181474" y="349204"/>
                  </a:moveTo>
                  <a:cubicBezTo>
                    <a:pt x="88181" y="349204"/>
                    <a:pt x="13419" y="273873"/>
                    <a:pt x="13419" y="181305"/>
                  </a:cubicBezTo>
                  <a:cubicBezTo>
                    <a:pt x="13419" y="88099"/>
                    <a:pt x="88820" y="12768"/>
                    <a:pt x="181474" y="12768"/>
                  </a:cubicBezTo>
                  <a:cubicBezTo>
                    <a:pt x="274128" y="12768"/>
                    <a:pt x="349530" y="88099"/>
                    <a:pt x="349530" y="181305"/>
                  </a:cubicBezTo>
                  <a:lnTo>
                    <a:pt x="349530" y="181305"/>
                  </a:lnTo>
                  <a:cubicBezTo>
                    <a:pt x="349530" y="273873"/>
                    <a:pt x="274128" y="349204"/>
                    <a:pt x="181474" y="349204"/>
                  </a:cubicBezTo>
                  <a:lnTo>
                    <a:pt x="181474" y="349204"/>
                  </a:lnTo>
                  <a:close/>
                </a:path>
              </a:pathLst>
            </a:custGeom>
            <a:grpFill/>
            <a:ln w="6390" cap="flat">
              <a:noFill/>
              <a:prstDash val="solid"/>
              <a:miter/>
            </a:ln>
          </p:spPr>
          <p:txBody>
            <a:bodyPr rtlCol="0" anchor="ctr"/>
            <a:lstStyle/>
            <a:p>
              <a:endParaRPr lang="en-US" dirty="0"/>
            </a:p>
          </p:txBody>
        </p:sp>
        <p:sp>
          <p:nvSpPr>
            <p:cNvPr id="92" name="Graphic 4">
              <a:extLst>
                <a:ext uri="{FF2B5EF4-FFF2-40B4-BE49-F238E27FC236}">
                  <a16:creationId xmlns:a16="http://schemas.microsoft.com/office/drawing/2014/main" id="{7414A23F-DA99-4FD0-A6DD-83FE37E4F8FE}"/>
                </a:ext>
              </a:extLst>
            </p:cNvPr>
            <p:cNvSpPr/>
            <p:nvPr/>
          </p:nvSpPr>
          <p:spPr>
            <a:xfrm>
              <a:off x="542505" y="3902033"/>
              <a:ext cx="74780" cy="99608"/>
            </a:xfrm>
            <a:custGeom>
              <a:avLst/>
              <a:gdLst>
                <a:gd name="connsiteX0" fmla="*/ 37701 w 74780"/>
                <a:gd name="connsiteY0" fmla="*/ 99609 h 99608"/>
                <a:gd name="connsiteX1" fmla="*/ 42174 w 74780"/>
                <a:gd name="connsiteY1" fmla="*/ 97694 h 99608"/>
                <a:gd name="connsiteX2" fmla="*/ 74762 w 74780"/>
                <a:gd name="connsiteY2" fmla="*/ 38961 h 99608"/>
                <a:gd name="connsiteX3" fmla="*/ 38979 w 74780"/>
                <a:gd name="connsiteY3" fmla="*/ 18 h 99608"/>
                <a:gd name="connsiteX4" fmla="*/ 0 w 74780"/>
                <a:gd name="connsiteY4" fmla="*/ 35769 h 99608"/>
                <a:gd name="connsiteX5" fmla="*/ 0 w 74780"/>
                <a:gd name="connsiteY5" fmla="*/ 38961 h 99608"/>
                <a:gd name="connsiteX6" fmla="*/ 32589 w 74780"/>
                <a:gd name="connsiteY6" fmla="*/ 97694 h 99608"/>
                <a:gd name="connsiteX7" fmla="*/ 37701 w 74780"/>
                <a:gd name="connsiteY7" fmla="*/ 99609 h 99608"/>
                <a:gd name="connsiteX8" fmla="*/ 37701 w 74780"/>
                <a:gd name="connsiteY8" fmla="*/ 14063 h 99608"/>
                <a:gd name="connsiteX9" fmla="*/ 61982 w 74780"/>
                <a:gd name="connsiteY9" fmla="*/ 38322 h 99608"/>
                <a:gd name="connsiteX10" fmla="*/ 37701 w 74780"/>
                <a:gd name="connsiteY10" fmla="*/ 83010 h 99608"/>
                <a:gd name="connsiteX11" fmla="*/ 13419 w 74780"/>
                <a:gd name="connsiteY11" fmla="*/ 38322 h 99608"/>
                <a:gd name="connsiteX12" fmla="*/ 37701 w 74780"/>
                <a:gd name="connsiteY12" fmla="*/ 14063 h 99608"/>
                <a:gd name="connsiteX13" fmla="*/ 37701 w 74780"/>
                <a:gd name="connsiteY13" fmla="*/ 14063 h 99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4780" h="99608">
                  <a:moveTo>
                    <a:pt x="37701" y="99609"/>
                  </a:moveTo>
                  <a:cubicBezTo>
                    <a:pt x="39618" y="99609"/>
                    <a:pt x="40896" y="98970"/>
                    <a:pt x="42174" y="97694"/>
                  </a:cubicBezTo>
                  <a:cubicBezTo>
                    <a:pt x="74762" y="65135"/>
                    <a:pt x="74762" y="40238"/>
                    <a:pt x="74762" y="38961"/>
                  </a:cubicBezTo>
                  <a:cubicBezTo>
                    <a:pt x="75401" y="18532"/>
                    <a:pt x="59426" y="657"/>
                    <a:pt x="38979" y="18"/>
                  </a:cubicBezTo>
                  <a:cubicBezTo>
                    <a:pt x="18531" y="-620"/>
                    <a:pt x="639" y="15340"/>
                    <a:pt x="0" y="35769"/>
                  </a:cubicBezTo>
                  <a:cubicBezTo>
                    <a:pt x="0" y="37046"/>
                    <a:pt x="0" y="37684"/>
                    <a:pt x="0" y="38961"/>
                  </a:cubicBezTo>
                  <a:cubicBezTo>
                    <a:pt x="0" y="40238"/>
                    <a:pt x="0" y="65135"/>
                    <a:pt x="32589" y="97694"/>
                  </a:cubicBezTo>
                  <a:cubicBezTo>
                    <a:pt x="34506" y="98970"/>
                    <a:pt x="36423" y="99609"/>
                    <a:pt x="37701" y="99609"/>
                  </a:cubicBezTo>
                  <a:close/>
                  <a:moveTo>
                    <a:pt x="37701" y="14063"/>
                  </a:moveTo>
                  <a:cubicBezTo>
                    <a:pt x="51119" y="14063"/>
                    <a:pt x="61982" y="24916"/>
                    <a:pt x="61982" y="38322"/>
                  </a:cubicBezTo>
                  <a:cubicBezTo>
                    <a:pt x="61982" y="38322"/>
                    <a:pt x="61343" y="57474"/>
                    <a:pt x="37701" y="83010"/>
                  </a:cubicBezTo>
                  <a:cubicBezTo>
                    <a:pt x="13419" y="56836"/>
                    <a:pt x="13419" y="38322"/>
                    <a:pt x="13419" y="38322"/>
                  </a:cubicBezTo>
                  <a:cubicBezTo>
                    <a:pt x="13419" y="25554"/>
                    <a:pt x="24282" y="14063"/>
                    <a:pt x="37701" y="14063"/>
                  </a:cubicBezTo>
                  <a:lnTo>
                    <a:pt x="37701" y="14063"/>
                  </a:lnTo>
                  <a:close/>
                </a:path>
              </a:pathLst>
            </a:custGeom>
            <a:grpFill/>
            <a:ln w="6390" cap="flat">
              <a:noFill/>
              <a:prstDash val="solid"/>
              <a:miter/>
            </a:ln>
          </p:spPr>
          <p:txBody>
            <a:bodyPr rtlCol="0" anchor="ctr"/>
            <a:lstStyle/>
            <a:p>
              <a:endParaRPr lang="en-US" dirty="0"/>
            </a:p>
          </p:txBody>
        </p:sp>
        <p:sp>
          <p:nvSpPr>
            <p:cNvPr id="93" name="Graphic 4">
              <a:extLst>
                <a:ext uri="{FF2B5EF4-FFF2-40B4-BE49-F238E27FC236}">
                  <a16:creationId xmlns:a16="http://schemas.microsoft.com/office/drawing/2014/main" id="{F7097230-1BDB-439E-9002-8EA73AE134DA}"/>
                </a:ext>
              </a:extLst>
            </p:cNvPr>
            <p:cNvSpPr/>
            <p:nvPr/>
          </p:nvSpPr>
          <p:spPr>
            <a:xfrm>
              <a:off x="569982" y="3930780"/>
              <a:ext cx="20447" cy="20428"/>
            </a:xfrm>
            <a:custGeom>
              <a:avLst/>
              <a:gdLst>
                <a:gd name="connsiteX0" fmla="*/ 10224 w 20447"/>
                <a:gd name="connsiteY0" fmla="*/ 20429 h 20428"/>
                <a:gd name="connsiteX1" fmla="*/ 20448 w 20447"/>
                <a:gd name="connsiteY1" fmla="*/ 10215 h 20428"/>
                <a:gd name="connsiteX2" fmla="*/ 10224 w 20447"/>
                <a:gd name="connsiteY2" fmla="*/ 0 h 20428"/>
                <a:gd name="connsiteX3" fmla="*/ 0 w 20447"/>
                <a:gd name="connsiteY3" fmla="*/ 10215 h 20428"/>
                <a:gd name="connsiteX4" fmla="*/ 10224 w 20447"/>
                <a:gd name="connsiteY4" fmla="*/ 20429 h 20428"/>
                <a:gd name="connsiteX5" fmla="*/ 10224 w 20447"/>
                <a:gd name="connsiteY5" fmla="*/ 20429 h 20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47" h="20428">
                  <a:moveTo>
                    <a:pt x="10224" y="20429"/>
                  </a:moveTo>
                  <a:cubicBezTo>
                    <a:pt x="15975" y="20429"/>
                    <a:pt x="20448" y="15960"/>
                    <a:pt x="20448" y="10215"/>
                  </a:cubicBezTo>
                  <a:cubicBezTo>
                    <a:pt x="20448" y="4469"/>
                    <a:pt x="15975" y="0"/>
                    <a:pt x="10224" y="0"/>
                  </a:cubicBezTo>
                  <a:cubicBezTo>
                    <a:pt x="4473" y="0"/>
                    <a:pt x="0" y="4469"/>
                    <a:pt x="0" y="10215"/>
                  </a:cubicBezTo>
                  <a:cubicBezTo>
                    <a:pt x="0" y="15960"/>
                    <a:pt x="5112" y="20429"/>
                    <a:pt x="10224" y="20429"/>
                  </a:cubicBezTo>
                  <a:cubicBezTo>
                    <a:pt x="10224" y="20429"/>
                    <a:pt x="10224" y="20429"/>
                    <a:pt x="10224" y="20429"/>
                  </a:cubicBezTo>
                  <a:close/>
                </a:path>
              </a:pathLst>
            </a:custGeom>
            <a:grpFill/>
            <a:ln w="6390" cap="flat">
              <a:noFill/>
              <a:prstDash val="solid"/>
              <a:miter/>
            </a:ln>
          </p:spPr>
          <p:txBody>
            <a:bodyPr rtlCol="0" anchor="ctr"/>
            <a:lstStyle/>
            <a:p>
              <a:endParaRPr lang="en-US" dirty="0"/>
            </a:p>
          </p:txBody>
        </p:sp>
        <p:sp>
          <p:nvSpPr>
            <p:cNvPr id="94" name="Graphic 4">
              <a:extLst>
                <a:ext uri="{FF2B5EF4-FFF2-40B4-BE49-F238E27FC236}">
                  <a16:creationId xmlns:a16="http://schemas.microsoft.com/office/drawing/2014/main" id="{44FBA87D-57C2-4C54-ABF2-12DFBA27F5BF}"/>
                </a:ext>
              </a:extLst>
            </p:cNvPr>
            <p:cNvSpPr/>
            <p:nvPr/>
          </p:nvSpPr>
          <p:spPr>
            <a:xfrm>
              <a:off x="571162" y="3923758"/>
              <a:ext cx="183215" cy="182947"/>
            </a:xfrm>
            <a:custGeom>
              <a:avLst/>
              <a:gdLst>
                <a:gd name="connsiteX0" fmla="*/ 91474 w 183215"/>
                <a:gd name="connsiteY0" fmla="*/ 0 h 182947"/>
                <a:gd name="connsiteX1" fmla="*/ 66553 w 183215"/>
                <a:gd name="connsiteY1" fmla="*/ 3192 h 182947"/>
                <a:gd name="connsiteX2" fmla="*/ 62719 w 183215"/>
                <a:gd name="connsiteY2" fmla="*/ 11491 h 182947"/>
                <a:gd name="connsiteX3" fmla="*/ 69109 w 183215"/>
                <a:gd name="connsiteY3" fmla="*/ 15322 h 182947"/>
                <a:gd name="connsiteX4" fmla="*/ 56329 w 183215"/>
                <a:gd name="connsiteY4" fmla="*/ 53626 h 182947"/>
                <a:gd name="connsiteX5" fmla="*/ 52495 w 183215"/>
                <a:gd name="connsiteY5" fmla="*/ 53626 h 182947"/>
                <a:gd name="connsiteX6" fmla="*/ 46105 w 183215"/>
                <a:gd name="connsiteY6" fmla="*/ 60010 h 182947"/>
                <a:gd name="connsiteX7" fmla="*/ 52495 w 183215"/>
                <a:gd name="connsiteY7" fmla="*/ 66394 h 182947"/>
                <a:gd name="connsiteX8" fmla="*/ 54412 w 183215"/>
                <a:gd name="connsiteY8" fmla="*/ 66394 h 182947"/>
                <a:gd name="connsiteX9" fmla="*/ 54412 w 183215"/>
                <a:gd name="connsiteY9" fmla="*/ 115550 h 182947"/>
                <a:gd name="connsiteX10" fmla="*/ 16712 w 183215"/>
                <a:gd name="connsiteY10" fmla="*/ 115550 h 182947"/>
                <a:gd name="connsiteX11" fmla="*/ 12878 w 183215"/>
                <a:gd name="connsiteY11" fmla="*/ 98313 h 182947"/>
                <a:gd name="connsiteX12" fmla="*/ 5849 w 183215"/>
                <a:gd name="connsiteY12" fmla="*/ 92568 h 182947"/>
                <a:gd name="connsiteX13" fmla="*/ 98 w 183215"/>
                <a:gd name="connsiteY13" fmla="*/ 99590 h 182947"/>
                <a:gd name="connsiteX14" fmla="*/ 99781 w 183215"/>
                <a:gd name="connsiteY14" fmla="*/ 182582 h 182947"/>
                <a:gd name="connsiteX15" fmla="*/ 182850 w 183215"/>
                <a:gd name="connsiteY15" fmla="*/ 82992 h 182947"/>
                <a:gd name="connsiteX16" fmla="*/ 91474 w 183215"/>
                <a:gd name="connsiteY16" fmla="*/ 0 h 182947"/>
                <a:gd name="connsiteX17" fmla="*/ 160485 w 183215"/>
                <a:gd name="connsiteY17" fmla="*/ 54264 h 182947"/>
                <a:gd name="connsiteX18" fmla="*/ 125980 w 183215"/>
                <a:gd name="connsiteY18" fmla="*/ 54264 h 182947"/>
                <a:gd name="connsiteX19" fmla="*/ 113200 w 183215"/>
                <a:gd name="connsiteY19" fmla="*/ 15960 h 182947"/>
                <a:gd name="connsiteX20" fmla="*/ 160485 w 183215"/>
                <a:gd name="connsiteY20" fmla="*/ 54264 h 182947"/>
                <a:gd name="connsiteX21" fmla="*/ 160485 w 183215"/>
                <a:gd name="connsiteY21" fmla="*/ 54264 h 182947"/>
                <a:gd name="connsiteX22" fmla="*/ 166236 w 183215"/>
                <a:gd name="connsiteY22" fmla="*/ 116189 h 182947"/>
                <a:gd name="connsiteX23" fmla="*/ 128536 w 183215"/>
                <a:gd name="connsiteY23" fmla="*/ 116189 h 182947"/>
                <a:gd name="connsiteX24" fmla="*/ 128536 w 183215"/>
                <a:gd name="connsiteY24" fmla="*/ 67032 h 182947"/>
                <a:gd name="connsiteX25" fmla="*/ 166236 w 183215"/>
                <a:gd name="connsiteY25" fmla="*/ 67032 h 182947"/>
                <a:gd name="connsiteX26" fmla="*/ 166236 w 183215"/>
                <a:gd name="connsiteY26" fmla="*/ 116189 h 182947"/>
                <a:gd name="connsiteX27" fmla="*/ 91474 w 183215"/>
                <a:gd name="connsiteY27" fmla="*/ 12768 h 182947"/>
                <a:gd name="connsiteX28" fmla="*/ 113839 w 183215"/>
                <a:gd name="connsiteY28" fmla="*/ 54264 h 182947"/>
                <a:gd name="connsiteX29" fmla="*/ 69109 w 183215"/>
                <a:gd name="connsiteY29" fmla="*/ 54264 h 182947"/>
                <a:gd name="connsiteX30" fmla="*/ 91474 w 183215"/>
                <a:gd name="connsiteY30" fmla="*/ 12768 h 182947"/>
                <a:gd name="connsiteX31" fmla="*/ 65914 w 183215"/>
                <a:gd name="connsiteY31" fmla="*/ 91291 h 182947"/>
                <a:gd name="connsiteX32" fmla="*/ 67192 w 183215"/>
                <a:gd name="connsiteY32" fmla="*/ 67032 h 182947"/>
                <a:gd name="connsiteX33" fmla="*/ 115756 w 183215"/>
                <a:gd name="connsiteY33" fmla="*/ 67032 h 182947"/>
                <a:gd name="connsiteX34" fmla="*/ 115756 w 183215"/>
                <a:gd name="connsiteY34" fmla="*/ 116189 h 182947"/>
                <a:gd name="connsiteX35" fmla="*/ 67192 w 183215"/>
                <a:gd name="connsiteY35" fmla="*/ 116189 h 182947"/>
                <a:gd name="connsiteX36" fmla="*/ 65914 w 183215"/>
                <a:gd name="connsiteY36" fmla="*/ 91291 h 182947"/>
                <a:gd name="connsiteX37" fmla="*/ 65914 w 183215"/>
                <a:gd name="connsiteY37" fmla="*/ 91291 h 182947"/>
                <a:gd name="connsiteX38" fmla="*/ 91474 w 183215"/>
                <a:gd name="connsiteY38" fmla="*/ 170452 h 182947"/>
                <a:gd name="connsiteX39" fmla="*/ 69109 w 183215"/>
                <a:gd name="connsiteY39" fmla="*/ 128957 h 182947"/>
                <a:gd name="connsiteX40" fmla="*/ 113839 w 183215"/>
                <a:gd name="connsiteY40" fmla="*/ 128957 h 182947"/>
                <a:gd name="connsiteX41" fmla="*/ 91474 w 183215"/>
                <a:gd name="connsiteY41" fmla="*/ 170452 h 182947"/>
                <a:gd name="connsiteX42" fmla="*/ 91474 w 183215"/>
                <a:gd name="connsiteY42" fmla="*/ 170452 h 182947"/>
                <a:gd name="connsiteX43" fmla="*/ 21824 w 183215"/>
                <a:gd name="connsiteY43" fmla="*/ 128957 h 182947"/>
                <a:gd name="connsiteX44" fmla="*/ 56329 w 183215"/>
                <a:gd name="connsiteY44" fmla="*/ 128957 h 182947"/>
                <a:gd name="connsiteX45" fmla="*/ 69109 w 183215"/>
                <a:gd name="connsiteY45" fmla="*/ 167260 h 182947"/>
                <a:gd name="connsiteX46" fmla="*/ 21824 w 183215"/>
                <a:gd name="connsiteY46" fmla="*/ 128957 h 182947"/>
                <a:gd name="connsiteX47" fmla="*/ 113839 w 183215"/>
                <a:gd name="connsiteY47" fmla="*/ 167260 h 182947"/>
                <a:gd name="connsiteX48" fmla="*/ 126619 w 183215"/>
                <a:gd name="connsiteY48" fmla="*/ 128957 h 182947"/>
                <a:gd name="connsiteX49" fmla="*/ 161124 w 183215"/>
                <a:gd name="connsiteY49" fmla="*/ 128957 h 182947"/>
                <a:gd name="connsiteX50" fmla="*/ 113839 w 183215"/>
                <a:gd name="connsiteY50" fmla="*/ 167260 h 182947"/>
                <a:gd name="connsiteX51" fmla="*/ 113839 w 183215"/>
                <a:gd name="connsiteY51" fmla="*/ 167260 h 18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83215" h="182947">
                  <a:moveTo>
                    <a:pt x="91474" y="0"/>
                  </a:moveTo>
                  <a:cubicBezTo>
                    <a:pt x="83167" y="0"/>
                    <a:pt x="74860" y="1277"/>
                    <a:pt x="66553" y="3192"/>
                  </a:cubicBezTo>
                  <a:cubicBezTo>
                    <a:pt x="63358" y="4469"/>
                    <a:pt x="61441" y="8299"/>
                    <a:pt x="62719" y="11491"/>
                  </a:cubicBezTo>
                  <a:cubicBezTo>
                    <a:pt x="63997" y="14045"/>
                    <a:pt x="66553" y="15960"/>
                    <a:pt x="69109" y="15322"/>
                  </a:cubicBezTo>
                  <a:cubicBezTo>
                    <a:pt x="62719" y="27451"/>
                    <a:pt x="58246" y="40219"/>
                    <a:pt x="56329" y="53626"/>
                  </a:cubicBezTo>
                  <a:lnTo>
                    <a:pt x="52495" y="53626"/>
                  </a:lnTo>
                  <a:cubicBezTo>
                    <a:pt x="48661" y="53626"/>
                    <a:pt x="46105" y="56179"/>
                    <a:pt x="46105" y="60010"/>
                  </a:cubicBezTo>
                  <a:cubicBezTo>
                    <a:pt x="46105" y="63840"/>
                    <a:pt x="48661" y="66394"/>
                    <a:pt x="52495" y="66394"/>
                  </a:cubicBezTo>
                  <a:lnTo>
                    <a:pt x="54412" y="66394"/>
                  </a:lnTo>
                  <a:cubicBezTo>
                    <a:pt x="52495" y="82992"/>
                    <a:pt x="52495" y="98952"/>
                    <a:pt x="54412" y="115550"/>
                  </a:cubicBezTo>
                  <a:lnTo>
                    <a:pt x="16712" y="115550"/>
                  </a:lnTo>
                  <a:cubicBezTo>
                    <a:pt x="14795" y="109805"/>
                    <a:pt x="13517" y="104059"/>
                    <a:pt x="12878" y="98313"/>
                  </a:cubicBezTo>
                  <a:cubicBezTo>
                    <a:pt x="12878" y="94483"/>
                    <a:pt x="9683" y="91930"/>
                    <a:pt x="5849" y="92568"/>
                  </a:cubicBezTo>
                  <a:cubicBezTo>
                    <a:pt x="2015" y="92568"/>
                    <a:pt x="-541" y="95760"/>
                    <a:pt x="98" y="99590"/>
                  </a:cubicBezTo>
                  <a:cubicBezTo>
                    <a:pt x="4571" y="150024"/>
                    <a:pt x="49300" y="187051"/>
                    <a:pt x="99781" y="182582"/>
                  </a:cubicBezTo>
                  <a:cubicBezTo>
                    <a:pt x="150261" y="178113"/>
                    <a:pt x="187323" y="133425"/>
                    <a:pt x="182850" y="82992"/>
                  </a:cubicBezTo>
                  <a:cubicBezTo>
                    <a:pt x="178377" y="35750"/>
                    <a:pt x="138759" y="0"/>
                    <a:pt x="91474" y="0"/>
                  </a:cubicBezTo>
                  <a:close/>
                  <a:moveTo>
                    <a:pt x="160485" y="54264"/>
                  </a:moveTo>
                  <a:lnTo>
                    <a:pt x="125980" y="54264"/>
                  </a:lnTo>
                  <a:cubicBezTo>
                    <a:pt x="124063" y="40858"/>
                    <a:pt x="119590" y="28090"/>
                    <a:pt x="113200" y="15960"/>
                  </a:cubicBezTo>
                  <a:cubicBezTo>
                    <a:pt x="133648" y="21706"/>
                    <a:pt x="150900" y="35750"/>
                    <a:pt x="160485" y="54264"/>
                  </a:cubicBezTo>
                  <a:lnTo>
                    <a:pt x="160485" y="54264"/>
                  </a:lnTo>
                  <a:close/>
                  <a:moveTo>
                    <a:pt x="166236" y="116189"/>
                  </a:moveTo>
                  <a:lnTo>
                    <a:pt x="128536" y="116189"/>
                  </a:lnTo>
                  <a:cubicBezTo>
                    <a:pt x="130453" y="99590"/>
                    <a:pt x="130453" y="83630"/>
                    <a:pt x="128536" y="67032"/>
                  </a:cubicBezTo>
                  <a:lnTo>
                    <a:pt x="166236" y="67032"/>
                  </a:lnTo>
                  <a:cubicBezTo>
                    <a:pt x="171348" y="82992"/>
                    <a:pt x="171348" y="100229"/>
                    <a:pt x="166236" y="116189"/>
                  </a:cubicBezTo>
                  <a:close/>
                  <a:moveTo>
                    <a:pt x="91474" y="12768"/>
                  </a:moveTo>
                  <a:cubicBezTo>
                    <a:pt x="99142" y="12768"/>
                    <a:pt x="108727" y="28090"/>
                    <a:pt x="113839" y="54264"/>
                  </a:cubicBezTo>
                  <a:lnTo>
                    <a:pt x="69109" y="54264"/>
                  </a:lnTo>
                  <a:cubicBezTo>
                    <a:pt x="74221" y="28090"/>
                    <a:pt x="83806" y="12768"/>
                    <a:pt x="91474" y="12768"/>
                  </a:cubicBezTo>
                  <a:close/>
                  <a:moveTo>
                    <a:pt x="65914" y="91291"/>
                  </a:moveTo>
                  <a:cubicBezTo>
                    <a:pt x="65914" y="82992"/>
                    <a:pt x="66553" y="74693"/>
                    <a:pt x="67192" y="67032"/>
                  </a:cubicBezTo>
                  <a:lnTo>
                    <a:pt x="115756" y="67032"/>
                  </a:lnTo>
                  <a:cubicBezTo>
                    <a:pt x="117673" y="83630"/>
                    <a:pt x="117673" y="99590"/>
                    <a:pt x="115756" y="116189"/>
                  </a:cubicBezTo>
                  <a:lnTo>
                    <a:pt x="67192" y="116189"/>
                  </a:lnTo>
                  <a:cubicBezTo>
                    <a:pt x="65914" y="107889"/>
                    <a:pt x="65914" y="99590"/>
                    <a:pt x="65914" y="91291"/>
                  </a:cubicBezTo>
                  <a:lnTo>
                    <a:pt x="65914" y="91291"/>
                  </a:lnTo>
                  <a:close/>
                  <a:moveTo>
                    <a:pt x="91474" y="170452"/>
                  </a:moveTo>
                  <a:cubicBezTo>
                    <a:pt x="83806" y="170452"/>
                    <a:pt x="74221" y="155131"/>
                    <a:pt x="69109" y="128957"/>
                  </a:cubicBezTo>
                  <a:lnTo>
                    <a:pt x="113839" y="128957"/>
                  </a:lnTo>
                  <a:cubicBezTo>
                    <a:pt x="108727" y="155131"/>
                    <a:pt x="98503" y="170452"/>
                    <a:pt x="91474" y="170452"/>
                  </a:cubicBezTo>
                  <a:lnTo>
                    <a:pt x="91474" y="170452"/>
                  </a:lnTo>
                  <a:close/>
                  <a:moveTo>
                    <a:pt x="21824" y="128957"/>
                  </a:moveTo>
                  <a:lnTo>
                    <a:pt x="56329" y="128957"/>
                  </a:lnTo>
                  <a:cubicBezTo>
                    <a:pt x="58246" y="142363"/>
                    <a:pt x="62719" y="155131"/>
                    <a:pt x="69109" y="167260"/>
                  </a:cubicBezTo>
                  <a:cubicBezTo>
                    <a:pt x="48661" y="161515"/>
                    <a:pt x="31409" y="147470"/>
                    <a:pt x="21824" y="128957"/>
                  </a:cubicBezTo>
                  <a:close/>
                  <a:moveTo>
                    <a:pt x="113839" y="167260"/>
                  </a:moveTo>
                  <a:cubicBezTo>
                    <a:pt x="120229" y="155131"/>
                    <a:pt x="124702" y="142363"/>
                    <a:pt x="126619" y="128957"/>
                  </a:cubicBezTo>
                  <a:lnTo>
                    <a:pt x="161124" y="128957"/>
                  </a:lnTo>
                  <a:cubicBezTo>
                    <a:pt x="150261" y="147470"/>
                    <a:pt x="133648" y="160876"/>
                    <a:pt x="113839" y="167260"/>
                  </a:cubicBezTo>
                  <a:lnTo>
                    <a:pt x="113839" y="167260"/>
                  </a:lnTo>
                  <a:close/>
                </a:path>
              </a:pathLst>
            </a:custGeom>
            <a:grpFill/>
            <a:ln w="6390" cap="flat">
              <a:noFill/>
              <a:prstDash val="solid"/>
              <a:miter/>
            </a:ln>
          </p:spPr>
          <p:txBody>
            <a:bodyPr rtlCol="0" anchor="ctr"/>
            <a:lstStyle/>
            <a:p>
              <a:endParaRPr lang="en-US" dirty="0"/>
            </a:p>
          </p:txBody>
        </p:sp>
      </p:grpSp>
      <p:grpSp>
        <p:nvGrpSpPr>
          <p:cNvPr id="95" name="Graphic 4">
            <a:extLst>
              <a:ext uri="{FF2B5EF4-FFF2-40B4-BE49-F238E27FC236}">
                <a16:creationId xmlns:a16="http://schemas.microsoft.com/office/drawing/2014/main" id="{ED42195E-EBF5-4144-88B1-114974FBE861}"/>
              </a:ext>
            </a:extLst>
          </p:cNvPr>
          <p:cNvGrpSpPr/>
          <p:nvPr/>
        </p:nvGrpSpPr>
        <p:grpSpPr>
          <a:xfrm>
            <a:off x="9395362" y="3478736"/>
            <a:ext cx="361670" cy="361333"/>
            <a:chOff x="467743" y="1402085"/>
            <a:chExt cx="361670" cy="361333"/>
          </a:xfrm>
          <a:solidFill>
            <a:srgbClr val="455F51"/>
          </a:solidFill>
        </p:grpSpPr>
        <p:sp>
          <p:nvSpPr>
            <p:cNvPr id="96" name="Graphic 4">
              <a:extLst>
                <a:ext uri="{FF2B5EF4-FFF2-40B4-BE49-F238E27FC236}">
                  <a16:creationId xmlns:a16="http://schemas.microsoft.com/office/drawing/2014/main" id="{D18A4603-6845-4950-8627-94C965CC653B}"/>
                </a:ext>
              </a:extLst>
            </p:cNvPr>
            <p:cNvSpPr/>
            <p:nvPr/>
          </p:nvSpPr>
          <p:spPr>
            <a:xfrm>
              <a:off x="467743" y="1402085"/>
              <a:ext cx="361670" cy="361333"/>
            </a:xfrm>
            <a:custGeom>
              <a:avLst/>
              <a:gdLst>
                <a:gd name="connsiteX0" fmla="*/ 180835 w 361670"/>
                <a:gd name="connsiteY0" fmla="*/ 0 h 361333"/>
                <a:gd name="connsiteX1" fmla="*/ 0 w 361670"/>
                <a:gd name="connsiteY1" fmla="*/ 180667 h 361333"/>
                <a:gd name="connsiteX2" fmla="*/ 180835 w 361670"/>
                <a:gd name="connsiteY2" fmla="*/ 361333 h 361333"/>
                <a:gd name="connsiteX3" fmla="*/ 361670 w 361670"/>
                <a:gd name="connsiteY3" fmla="*/ 180667 h 361333"/>
                <a:gd name="connsiteX4" fmla="*/ 180835 w 361670"/>
                <a:gd name="connsiteY4" fmla="*/ 0 h 361333"/>
                <a:gd name="connsiteX5" fmla="*/ 180835 w 361670"/>
                <a:gd name="connsiteY5" fmla="*/ 349204 h 361333"/>
                <a:gd name="connsiteX6" fmla="*/ 12780 w 361670"/>
                <a:gd name="connsiteY6" fmla="*/ 181305 h 361333"/>
                <a:gd name="connsiteX7" fmla="*/ 180835 w 361670"/>
                <a:gd name="connsiteY7" fmla="*/ 13406 h 361333"/>
                <a:gd name="connsiteX8" fmla="*/ 348891 w 361670"/>
                <a:gd name="connsiteY8" fmla="*/ 181305 h 361333"/>
                <a:gd name="connsiteX9" fmla="*/ 180835 w 361670"/>
                <a:gd name="connsiteY9" fmla="*/ 349204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0" h="361333">
                  <a:moveTo>
                    <a:pt x="180835" y="0"/>
                  </a:moveTo>
                  <a:cubicBezTo>
                    <a:pt x="80513" y="0"/>
                    <a:pt x="0" y="81077"/>
                    <a:pt x="0" y="180667"/>
                  </a:cubicBezTo>
                  <a:cubicBezTo>
                    <a:pt x="0" y="280257"/>
                    <a:pt x="81152" y="361333"/>
                    <a:pt x="180835" y="361333"/>
                  </a:cubicBezTo>
                  <a:cubicBezTo>
                    <a:pt x="281157" y="361333"/>
                    <a:pt x="361670" y="280257"/>
                    <a:pt x="361670" y="180667"/>
                  </a:cubicBezTo>
                  <a:cubicBezTo>
                    <a:pt x="361670" y="81077"/>
                    <a:pt x="280518" y="0"/>
                    <a:pt x="180835" y="0"/>
                  </a:cubicBezTo>
                  <a:close/>
                  <a:moveTo>
                    <a:pt x="180835" y="349204"/>
                  </a:moveTo>
                  <a:cubicBezTo>
                    <a:pt x="88181" y="349204"/>
                    <a:pt x="12780" y="273873"/>
                    <a:pt x="12780" y="181305"/>
                  </a:cubicBezTo>
                  <a:cubicBezTo>
                    <a:pt x="12780" y="88737"/>
                    <a:pt x="88181" y="13406"/>
                    <a:pt x="180835" y="13406"/>
                  </a:cubicBezTo>
                  <a:cubicBezTo>
                    <a:pt x="273489" y="13406"/>
                    <a:pt x="348891" y="88737"/>
                    <a:pt x="348891" y="181305"/>
                  </a:cubicBezTo>
                  <a:cubicBezTo>
                    <a:pt x="348891" y="273873"/>
                    <a:pt x="273489" y="349204"/>
                    <a:pt x="180835" y="349204"/>
                  </a:cubicBezTo>
                  <a:close/>
                </a:path>
              </a:pathLst>
            </a:custGeom>
            <a:grpFill/>
            <a:ln w="6390" cap="flat">
              <a:noFill/>
              <a:prstDash val="solid"/>
              <a:miter/>
            </a:ln>
          </p:spPr>
          <p:txBody>
            <a:bodyPr rtlCol="0" anchor="ctr"/>
            <a:lstStyle/>
            <a:p>
              <a:endParaRPr lang="en-US" dirty="0"/>
            </a:p>
          </p:txBody>
        </p:sp>
        <p:sp>
          <p:nvSpPr>
            <p:cNvPr id="97" name="Graphic 4">
              <a:extLst>
                <a:ext uri="{FF2B5EF4-FFF2-40B4-BE49-F238E27FC236}">
                  <a16:creationId xmlns:a16="http://schemas.microsoft.com/office/drawing/2014/main" id="{C18A0AB8-BBC2-4C71-826E-E105E45C1103}"/>
                </a:ext>
              </a:extLst>
            </p:cNvPr>
            <p:cNvSpPr/>
            <p:nvPr/>
          </p:nvSpPr>
          <p:spPr>
            <a:xfrm>
              <a:off x="559758" y="1485715"/>
              <a:ext cx="201390" cy="125125"/>
            </a:xfrm>
            <a:custGeom>
              <a:avLst/>
              <a:gdLst>
                <a:gd name="connsiteX0" fmla="*/ 177001 w 201390"/>
                <a:gd name="connsiteY0" fmla="*/ 42134 h 125125"/>
                <a:gd name="connsiteX1" fmla="*/ 133550 w 201390"/>
                <a:gd name="connsiteY1" fmla="*/ 14045 h 125125"/>
                <a:gd name="connsiteX2" fmla="*/ 98405 w 201390"/>
                <a:gd name="connsiteY2" fmla="*/ 6384 h 125125"/>
                <a:gd name="connsiteX3" fmla="*/ 76679 w 201390"/>
                <a:gd name="connsiteY3" fmla="*/ 0 h 125125"/>
                <a:gd name="connsiteX4" fmla="*/ 46008 w 201390"/>
                <a:gd name="connsiteY4" fmla="*/ 13406 h 125125"/>
                <a:gd name="connsiteX5" fmla="*/ 7029 w 201390"/>
                <a:gd name="connsiteY5" fmla="*/ 46603 h 125125"/>
                <a:gd name="connsiteX6" fmla="*/ 7668 w 201390"/>
                <a:gd name="connsiteY6" fmla="*/ 53625 h 125125"/>
                <a:gd name="connsiteX7" fmla="*/ 0 w 201390"/>
                <a:gd name="connsiteY7" fmla="*/ 73416 h 125125"/>
                <a:gd name="connsiteX8" fmla="*/ 35145 w 201390"/>
                <a:gd name="connsiteY8" fmla="*/ 106612 h 125125"/>
                <a:gd name="connsiteX9" fmla="*/ 69011 w 201390"/>
                <a:gd name="connsiteY9" fmla="*/ 125126 h 125125"/>
                <a:gd name="connsiteX10" fmla="*/ 84986 w 201390"/>
                <a:gd name="connsiteY10" fmla="*/ 121934 h 125125"/>
                <a:gd name="connsiteX11" fmla="*/ 116297 w 201390"/>
                <a:gd name="connsiteY11" fmla="*/ 121934 h 125125"/>
                <a:gd name="connsiteX12" fmla="*/ 132272 w 201390"/>
                <a:gd name="connsiteY12" fmla="*/ 125126 h 125125"/>
                <a:gd name="connsiteX13" fmla="*/ 166138 w 201390"/>
                <a:gd name="connsiteY13" fmla="*/ 106612 h 125125"/>
                <a:gd name="connsiteX14" fmla="*/ 201283 w 201390"/>
                <a:gd name="connsiteY14" fmla="*/ 73416 h 125125"/>
                <a:gd name="connsiteX15" fmla="*/ 177001 w 201390"/>
                <a:gd name="connsiteY15" fmla="*/ 42134 h 125125"/>
                <a:gd name="connsiteX16" fmla="*/ 163582 w 201390"/>
                <a:gd name="connsiteY16" fmla="*/ 93845 h 125125"/>
                <a:gd name="connsiteX17" fmla="*/ 162943 w 201390"/>
                <a:gd name="connsiteY17" fmla="*/ 93845 h 125125"/>
                <a:gd name="connsiteX18" fmla="*/ 156553 w 201390"/>
                <a:gd name="connsiteY18" fmla="*/ 97675 h 125125"/>
                <a:gd name="connsiteX19" fmla="*/ 132272 w 201390"/>
                <a:gd name="connsiteY19" fmla="*/ 112358 h 125125"/>
                <a:gd name="connsiteX20" fmla="*/ 119492 w 201390"/>
                <a:gd name="connsiteY20" fmla="*/ 109166 h 125125"/>
                <a:gd name="connsiteX21" fmla="*/ 116936 w 201390"/>
                <a:gd name="connsiteY21" fmla="*/ 108528 h 125125"/>
                <a:gd name="connsiteX22" fmla="*/ 114380 w 201390"/>
                <a:gd name="connsiteY22" fmla="*/ 109166 h 125125"/>
                <a:gd name="connsiteX23" fmla="*/ 88181 w 201390"/>
                <a:gd name="connsiteY23" fmla="*/ 109166 h 125125"/>
                <a:gd name="connsiteX24" fmla="*/ 82430 w 201390"/>
                <a:gd name="connsiteY24" fmla="*/ 109166 h 125125"/>
                <a:gd name="connsiteX25" fmla="*/ 69650 w 201390"/>
                <a:gd name="connsiteY25" fmla="*/ 112358 h 125125"/>
                <a:gd name="connsiteX26" fmla="*/ 45369 w 201390"/>
                <a:gd name="connsiteY26" fmla="*/ 97675 h 125125"/>
                <a:gd name="connsiteX27" fmla="*/ 38979 w 201390"/>
                <a:gd name="connsiteY27" fmla="*/ 93845 h 125125"/>
                <a:gd name="connsiteX28" fmla="*/ 37701 w 201390"/>
                <a:gd name="connsiteY28" fmla="*/ 93845 h 125125"/>
                <a:gd name="connsiteX29" fmla="*/ 12780 w 201390"/>
                <a:gd name="connsiteY29" fmla="*/ 73416 h 125125"/>
                <a:gd name="connsiteX30" fmla="*/ 19170 w 201390"/>
                <a:gd name="connsiteY30" fmla="*/ 60009 h 125125"/>
                <a:gd name="connsiteX31" fmla="*/ 21087 w 201390"/>
                <a:gd name="connsiteY31" fmla="*/ 52987 h 125125"/>
                <a:gd name="connsiteX32" fmla="*/ 19809 w 201390"/>
                <a:gd name="connsiteY32" fmla="*/ 46603 h 125125"/>
                <a:gd name="connsiteX33" fmla="*/ 44730 w 201390"/>
                <a:gd name="connsiteY33" fmla="*/ 26174 h 125125"/>
                <a:gd name="connsiteX34" fmla="*/ 47925 w 201390"/>
                <a:gd name="connsiteY34" fmla="*/ 26174 h 125125"/>
                <a:gd name="connsiteX35" fmla="*/ 53675 w 201390"/>
                <a:gd name="connsiteY35" fmla="*/ 23621 h 125125"/>
                <a:gd name="connsiteX36" fmla="*/ 76040 w 201390"/>
                <a:gd name="connsiteY36" fmla="*/ 12768 h 125125"/>
                <a:gd name="connsiteX37" fmla="*/ 93293 w 201390"/>
                <a:gd name="connsiteY37" fmla="*/ 18514 h 125125"/>
                <a:gd name="connsiteX38" fmla="*/ 99044 w 201390"/>
                <a:gd name="connsiteY38" fmla="*/ 19790 h 125125"/>
                <a:gd name="connsiteX39" fmla="*/ 127160 w 201390"/>
                <a:gd name="connsiteY39" fmla="*/ 25536 h 125125"/>
                <a:gd name="connsiteX40" fmla="*/ 132911 w 201390"/>
                <a:gd name="connsiteY40" fmla="*/ 27451 h 125125"/>
                <a:gd name="connsiteX41" fmla="*/ 164860 w 201390"/>
                <a:gd name="connsiteY41" fmla="*/ 46603 h 125125"/>
                <a:gd name="connsiteX42" fmla="*/ 164860 w 201390"/>
                <a:gd name="connsiteY42" fmla="*/ 47241 h 125125"/>
                <a:gd name="connsiteX43" fmla="*/ 169972 w 201390"/>
                <a:gd name="connsiteY43" fmla="*/ 53625 h 125125"/>
                <a:gd name="connsiteX44" fmla="*/ 189781 w 201390"/>
                <a:gd name="connsiteY44" fmla="*/ 73416 h 125125"/>
                <a:gd name="connsiteX45" fmla="*/ 163582 w 201390"/>
                <a:gd name="connsiteY45" fmla="*/ 93845 h 125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01390" h="125125">
                  <a:moveTo>
                    <a:pt x="177001" y="42134"/>
                  </a:moveTo>
                  <a:cubicBezTo>
                    <a:pt x="174445" y="24259"/>
                    <a:pt x="155275" y="10853"/>
                    <a:pt x="133550" y="14045"/>
                  </a:cubicBezTo>
                  <a:cubicBezTo>
                    <a:pt x="123965" y="6384"/>
                    <a:pt x="111185" y="3830"/>
                    <a:pt x="98405" y="6384"/>
                  </a:cubicBezTo>
                  <a:cubicBezTo>
                    <a:pt x="92015" y="2554"/>
                    <a:pt x="84347" y="0"/>
                    <a:pt x="76679" y="0"/>
                  </a:cubicBezTo>
                  <a:cubicBezTo>
                    <a:pt x="64538" y="0"/>
                    <a:pt x="53675" y="5107"/>
                    <a:pt x="46008" y="13406"/>
                  </a:cubicBezTo>
                  <a:cubicBezTo>
                    <a:pt x="24921" y="12768"/>
                    <a:pt x="7029" y="28089"/>
                    <a:pt x="7029" y="46603"/>
                  </a:cubicBezTo>
                  <a:cubicBezTo>
                    <a:pt x="7029" y="49157"/>
                    <a:pt x="7029" y="51072"/>
                    <a:pt x="7668" y="53625"/>
                  </a:cubicBezTo>
                  <a:cubicBezTo>
                    <a:pt x="2556" y="59371"/>
                    <a:pt x="0" y="66393"/>
                    <a:pt x="0" y="73416"/>
                  </a:cubicBezTo>
                  <a:cubicBezTo>
                    <a:pt x="0" y="90653"/>
                    <a:pt x="15336" y="105336"/>
                    <a:pt x="35145" y="106612"/>
                  </a:cubicBezTo>
                  <a:cubicBezTo>
                    <a:pt x="41535" y="118104"/>
                    <a:pt x="54314" y="125126"/>
                    <a:pt x="69011" y="125126"/>
                  </a:cubicBezTo>
                  <a:cubicBezTo>
                    <a:pt x="74762" y="125126"/>
                    <a:pt x="79874" y="123849"/>
                    <a:pt x="84986" y="121934"/>
                  </a:cubicBezTo>
                  <a:cubicBezTo>
                    <a:pt x="94571" y="125764"/>
                    <a:pt x="106712" y="125764"/>
                    <a:pt x="116297" y="121934"/>
                  </a:cubicBezTo>
                  <a:cubicBezTo>
                    <a:pt x="121409" y="123849"/>
                    <a:pt x="126521" y="125126"/>
                    <a:pt x="132272" y="125126"/>
                  </a:cubicBezTo>
                  <a:cubicBezTo>
                    <a:pt x="146969" y="125126"/>
                    <a:pt x="160387" y="118104"/>
                    <a:pt x="166138" y="106612"/>
                  </a:cubicBezTo>
                  <a:cubicBezTo>
                    <a:pt x="185947" y="105336"/>
                    <a:pt x="201283" y="91291"/>
                    <a:pt x="201283" y="73416"/>
                  </a:cubicBezTo>
                  <a:cubicBezTo>
                    <a:pt x="202561" y="59371"/>
                    <a:pt x="192337" y="46603"/>
                    <a:pt x="177001" y="42134"/>
                  </a:cubicBezTo>
                  <a:close/>
                  <a:moveTo>
                    <a:pt x="163582" y="93845"/>
                  </a:moveTo>
                  <a:cubicBezTo>
                    <a:pt x="163582" y="93845"/>
                    <a:pt x="162943" y="93845"/>
                    <a:pt x="162943" y="93845"/>
                  </a:cubicBezTo>
                  <a:cubicBezTo>
                    <a:pt x="160387" y="93845"/>
                    <a:pt x="157831" y="95121"/>
                    <a:pt x="156553" y="97675"/>
                  </a:cubicBezTo>
                  <a:cubicBezTo>
                    <a:pt x="153358" y="105974"/>
                    <a:pt x="143774" y="112358"/>
                    <a:pt x="132272" y="112358"/>
                  </a:cubicBezTo>
                  <a:cubicBezTo>
                    <a:pt x="127799" y="112358"/>
                    <a:pt x="123326" y="111081"/>
                    <a:pt x="119492" y="109166"/>
                  </a:cubicBezTo>
                  <a:cubicBezTo>
                    <a:pt x="118853" y="108528"/>
                    <a:pt x="117575" y="108528"/>
                    <a:pt x="116936" y="108528"/>
                  </a:cubicBezTo>
                  <a:cubicBezTo>
                    <a:pt x="116297" y="108528"/>
                    <a:pt x="115019" y="108528"/>
                    <a:pt x="114380" y="109166"/>
                  </a:cubicBezTo>
                  <a:cubicBezTo>
                    <a:pt x="106712" y="112996"/>
                    <a:pt x="96488" y="112996"/>
                    <a:pt x="88181" y="109166"/>
                  </a:cubicBezTo>
                  <a:cubicBezTo>
                    <a:pt x="86264" y="108528"/>
                    <a:pt x="84347" y="108528"/>
                    <a:pt x="82430" y="109166"/>
                  </a:cubicBezTo>
                  <a:cubicBezTo>
                    <a:pt x="78596" y="111081"/>
                    <a:pt x="74123" y="112358"/>
                    <a:pt x="69650" y="112358"/>
                  </a:cubicBezTo>
                  <a:cubicBezTo>
                    <a:pt x="58787" y="112358"/>
                    <a:pt x="48564" y="106612"/>
                    <a:pt x="45369" y="97675"/>
                  </a:cubicBezTo>
                  <a:cubicBezTo>
                    <a:pt x="44091" y="95121"/>
                    <a:pt x="41535" y="93206"/>
                    <a:pt x="38979" y="93845"/>
                  </a:cubicBezTo>
                  <a:cubicBezTo>
                    <a:pt x="38979" y="93845"/>
                    <a:pt x="37701" y="93845"/>
                    <a:pt x="37701" y="93845"/>
                  </a:cubicBezTo>
                  <a:cubicBezTo>
                    <a:pt x="23643" y="93845"/>
                    <a:pt x="12780" y="84907"/>
                    <a:pt x="12780" y="73416"/>
                  </a:cubicBezTo>
                  <a:cubicBezTo>
                    <a:pt x="12780" y="68309"/>
                    <a:pt x="15336" y="63840"/>
                    <a:pt x="19170" y="60009"/>
                  </a:cubicBezTo>
                  <a:cubicBezTo>
                    <a:pt x="21087" y="58094"/>
                    <a:pt x="21726" y="55541"/>
                    <a:pt x="21087" y="52987"/>
                  </a:cubicBezTo>
                  <a:cubicBezTo>
                    <a:pt x="20448" y="51072"/>
                    <a:pt x="19809" y="49157"/>
                    <a:pt x="19809" y="46603"/>
                  </a:cubicBezTo>
                  <a:cubicBezTo>
                    <a:pt x="19809" y="35112"/>
                    <a:pt x="31311" y="26174"/>
                    <a:pt x="44730" y="26174"/>
                  </a:cubicBezTo>
                  <a:cubicBezTo>
                    <a:pt x="46008" y="26174"/>
                    <a:pt x="47286" y="26174"/>
                    <a:pt x="47925" y="26174"/>
                  </a:cubicBezTo>
                  <a:cubicBezTo>
                    <a:pt x="50481" y="26174"/>
                    <a:pt x="52398" y="25536"/>
                    <a:pt x="53675" y="23621"/>
                  </a:cubicBezTo>
                  <a:cubicBezTo>
                    <a:pt x="58148" y="17237"/>
                    <a:pt x="66455" y="12768"/>
                    <a:pt x="76040" y="12768"/>
                  </a:cubicBezTo>
                  <a:cubicBezTo>
                    <a:pt x="82430" y="12768"/>
                    <a:pt x="88181" y="14683"/>
                    <a:pt x="93293" y="18514"/>
                  </a:cubicBezTo>
                  <a:cubicBezTo>
                    <a:pt x="95210" y="19790"/>
                    <a:pt x="97127" y="19790"/>
                    <a:pt x="99044" y="19790"/>
                  </a:cubicBezTo>
                  <a:cubicBezTo>
                    <a:pt x="109268" y="16598"/>
                    <a:pt x="120131" y="19152"/>
                    <a:pt x="127160" y="25536"/>
                  </a:cubicBezTo>
                  <a:cubicBezTo>
                    <a:pt x="128438" y="26813"/>
                    <a:pt x="130994" y="27451"/>
                    <a:pt x="132911" y="27451"/>
                  </a:cubicBezTo>
                  <a:cubicBezTo>
                    <a:pt x="149525" y="23621"/>
                    <a:pt x="164860" y="34473"/>
                    <a:pt x="164860" y="46603"/>
                  </a:cubicBezTo>
                  <a:cubicBezTo>
                    <a:pt x="164860" y="46603"/>
                    <a:pt x="164860" y="47241"/>
                    <a:pt x="164860" y="47241"/>
                  </a:cubicBezTo>
                  <a:cubicBezTo>
                    <a:pt x="164860" y="50433"/>
                    <a:pt x="166777" y="52987"/>
                    <a:pt x="169972" y="53625"/>
                  </a:cubicBezTo>
                  <a:cubicBezTo>
                    <a:pt x="181474" y="55541"/>
                    <a:pt x="189781" y="63840"/>
                    <a:pt x="189781" y="73416"/>
                  </a:cubicBezTo>
                  <a:cubicBezTo>
                    <a:pt x="189781" y="84269"/>
                    <a:pt x="178279" y="93845"/>
                    <a:pt x="163582" y="93845"/>
                  </a:cubicBezTo>
                  <a:close/>
                </a:path>
              </a:pathLst>
            </a:custGeom>
            <a:grpFill/>
            <a:ln w="6390" cap="flat">
              <a:noFill/>
              <a:prstDash val="solid"/>
              <a:miter/>
            </a:ln>
          </p:spPr>
          <p:txBody>
            <a:bodyPr rtlCol="0" anchor="ctr"/>
            <a:lstStyle/>
            <a:p>
              <a:endParaRPr lang="en-US" dirty="0"/>
            </a:p>
          </p:txBody>
        </p:sp>
        <p:sp>
          <p:nvSpPr>
            <p:cNvPr id="98" name="Graphic 4">
              <a:extLst>
                <a:ext uri="{FF2B5EF4-FFF2-40B4-BE49-F238E27FC236}">
                  <a16:creationId xmlns:a16="http://schemas.microsoft.com/office/drawing/2014/main" id="{8D77795D-3BD1-459F-BE9E-3FFE40E622A8}"/>
                </a:ext>
              </a:extLst>
            </p:cNvPr>
            <p:cNvSpPr/>
            <p:nvPr/>
          </p:nvSpPr>
          <p:spPr>
            <a:xfrm>
              <a:off x="564870" y="1603180"/>
              <a:ext cx="44729" cy="44687"/>
            </a:xfrm>
            <a:custGeom>
              <a:avLst/>
              <a:gdLst>
                <a:gd name="connsiteX0" fmla="*/ 22365 w 44729"/>
                <a:gd name="connsiteY0" fmla="*/ 0 h 44687"/>
                <a:gd name="connsiteX1" fmla="*/ 0 w 44729"/>
                <a:gd name="connsiteY1" fmla="*/ 22344 h 44687"/>
                <a:gd name="connsiteX2" fmla="*/ 22365 w 44729"/>
                <a:gd name="connsiteY2" fmla="*/ 44688 h 44687"/>
                <a:gd name="connsiteX3" fmla="*/ 44730 w 44729"/>
                <a:gd name="connsiteY3" fmla="*/ 22344 h 44687"/>
                <a:gd name="connsiteX4" fmla="*/ 22365 w 44729"/>
                <a:gd name="connsiteY4" fmla="*/ 0 h 44687"/>
                <a:gd name="connsiteX5" fmla="*/ 22365 w 44729"/>
                <a:gd name="connsiteY5" fmla="*/ 31920 h 44687"/>
                <a:gd name="connsiteX6" fmla="*/ 12780 w 44729"/>
                <a:gd name="connsiteY6" fmla="*/ 22344 h 44687"/>
                <a:gd name="connsiteX7" fmla="*/ 22365 w 44729"/>
                <a:gd name="connsiteY7" fmla="*/ 12768 h 44687"/>
                <a:gd name="connsiteX8" fmla="*/ 31950 w 44729"/>
                <a:gd name="connsiteY8" fmla="*/ 22344 h 44687"/>
                <a:gd name="connsiteX9" fmla="*/ 22365 w 44729"/>
                <a:gd name="connsiteY9" fmla="*/ 31920 h 4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729" h="44687">
                  <a:moveTo>
                    <a:pt x="22365" y="0"/>
                  </a:moveTo>
                  <a:cubicBezTo>
                    <a:pt x="10224" y="0"/>
                    <a:pt x="0" y="10214"/>
                    <a:pt x="0" y="22344"/>
                  </a:cubicBezTo>
                  <a:cubicBezTo>
                    <a:pt x="0" y="34473"/>
                    <a:pt x="10224" y="44688"/>
                    <a:pt x="22365" y="44688"/>
                  </a:cubicBezTo>
                  <a:cubicBezTo>
                    <a:pt x="34506" y="44688"/>
                    <a:pt x="44730" y="34473"/>
                    <a:pt x="44730" y="22344"/>
                  </a:cubicBezTo>
                  <a:cubicBezTo>
                    <a:pt x="44730" y="10214"/>
                    <a:pt x="34506" y="0"/>
                    <a:pt x="22365" y="0"/>
                  </a:cubicBezTo>
                  <a:close/>
                  <a:moveTo>
                    <a:pt x="22365" y="31920"/>
                  </a:moveTo>
                  <a:cubicBezTo>
                    <a:pt x="17253" y="31920"/>
                    <a:pt x="12780" y="27451"/>
                    <a:pt x="12780" y="22344"/>
                  </a:cubicBezTo>
                  <a:cubicBezTo>
                    <a:pt x="12780" y="17237"/>
                    <a:pt x="17253" y="12768"/>
                    <a:pt x="22365" y="12768"/>
                  </a:cubicBezTo>
                  <a:cubicBezTo>
                    <a:pt x="27477" y="12768"/>
                    <a:pt x="31950" y="17237"/>
                    <a:pt x="31950" y="22344"/>
                  </a:cubicBezTo>
                  <a:cubicBezTo>
                    <a:pt x="31950" y="27451"/>
                    <a:pt x="27477" y="31920"/>
                    <a:pt x="22365" y="31920"/>
                  </a:cubicBezTo>
                  <a:close/>
                </a:path>
              </a:pathLst>
            </a:custGeom>
            <a:grpFill/>
            <a:ln w="6390" cap="flat">
              <a:noFill/>
              <a:prstDash val="solid"/>
              <a:miter/>
            </a:ln>
          </p:spPr>
          <p:txBody>
            <a:bodyPr rtlCol="0" anchor="ctr"/>
            <a:lstStyle/>
            <a:p>
              <a:endParaRPr lang="en-US" dirty="0"/>
            </a:p>
          </p:txBody>
        </p:sp>
        <p:sp>
          <p:nvSpPr>
            <p:cNvPr id="99" name="Graphic 4">
              <a:extLst>
                <a:ext uri="{FF2B5EF4-FFF2-40B4-BE49-F238E27FC236}">
                  <a16:creationId xmlns:a16="http://schemas.microsoft.com/office/drawing/2014/main" id="{DF76BED7-E454-4E61-9ACD-F2BF120AAF49}"/>
                </a:ext>
              </a:extLst>
            </p:cNvPr>
            <p:cNvSpPr/>
            <p:nvPr/>
          </p:nvSpPr>
          <p:spPr>
            <a:xfrm>
              <a:off x="547617" y="1648506"/>
              <a:ext cx="33227" cy="33196"/>
            </a:xfrm>
            <a:custGeom>
              <a:avLst/>
              <a:gdLst>
                <a:gd name="connsiteX0" fmla="*/ 16614 w 33227"/>
                <a:gd name="connsiteY0" fmla="*/ 0 h 33196"/>
                <a:gd name="connsiteX1" fmla="*/ 0 w 33227"/>
                <a:gd name="connsiteY1" fmla="*/ 16598 h 33196"/>
                <a:gd name="connsiteX2" fmla="*/ 16614 w 33227"/>
                <a:gd name="connsiteY2" fmla="*/ 33197 h 33196"/>
                <a:gd name="connsiteX3" fmla="*/ 33228 w 33227"/>
                <a:gd name="connsiteY3" fmla="*/ 16598 h 33196"/>
                <a:gd name="connsiteX4" fmla="*/ 16614 w 33227"/>
                <a:gd name="connsiteY4" fmla="*/ 0 h 33196"/>
                <a:gd name="connsiteX5" fmla="*/ 16614 w 33227"/>
                <a:gd name="connsiteY5" fmla="*/ 19790 h 33196"/>
                <a:gd name="connsiteX6" fmla="*/ 12780 w 33227"/>
                <a:gd name="connsiteY6" fmla="*/ 15960 h 33196"/>
                <a:gd name="connsiteX7" fmla="*/ 16614 w 33227"/>
                <a:gd name="connsiteY7" fmla="*/ 12130 h 33196"/>
                <a:gd name="connsiteX8" fmla="*/ 20448 w 33227"/>
                <a:gd name="connsiteY8" fmla="*/ 15960 h 33196"/>
                <a:gd name="connsiteX9" fmla="*/ 16614 w 33227"/>
                <a:gd name="connsiteY9" fmla="*/ 19790 h 33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227" h="33196">
                  <a:moveTo>
                    <a:pt x="16614" y="0"/>
                  </a:moveTo>
                  <a:cubicBezTo>
                    <a:pt x="7668" y="0"/>
                    <a:pt x="0" y="7022"/>
                    <a:pt x="0" y="16598"/>
                  </a:cubicBezTo>
                  <a:cubicBezTo>
                    <a:pt x="0" y="25536"/>
                    <a:pt x="7029" y="33197"/>
                    <a:pt x="16614" y="33197"/>
                  </a:cubicBezTo>
                  <a:cubicBezTo>
                    <a:pt x="26199" y="33197"/>
                    <a:pt x="33228" y="26174"/>
                    <a:pt x="33228" y="16598"/>
                  </a:cubicBezTo>
                  <a:cubicBezTo>
                    <a:pt x="32589" y="7022"/>
                    <a:pt x="25560" y="0"/>
                    <a:pt x="16614" y="0"/>
                  </a:cubicBezTo>
                  <a:close/>
                  <a:moveTo>
                    <a:pt x="16614" y="19790"/>
                  </a:moveTo>
                  <a:cubicBezTo>
                    <a:pt x="14697" y="19790"/>
                    <a:pt x="12780" y="18514"/>
                    <a:pt x="12780" y="15960"/>
                  </a:cubicBezTo>
                  <a:cubicBezTo>
                    <a:pt x="12780" y="13406"/>
                    <a:pt x="14058" y="12130"/>
                    <a:pt x="16614" y="12130"/>
                  </a:cubicBezTo>
                  <a:cubicBezTo>
                    <a:pt x="18531" y="12130"/>
                    <a:pt x="20448" y="13406"/>
                    <a:pt x="20448" y="15960"/>
                  </a:cubicBezTo>
                  <a:cubicBezTo>
                    <a:pt x="20448" y="18514"/>
                    <a:pt x="18531" y="19790"/>
                    <a:pt x="16614" y="19790"/>
                  </a:cubicBezTo>
                  <a:close/>
                </a:path>
              </a:pathLst>
            </a:custGeom>
            <a:grpFill/>
            <a:ln w="6390" cap="flat">
              <a:noFill/>
              <a:prstDash val="solid"/>
              <a:miter/>
            </a:ln>
          </p:spPr>
          <p:txBody>
            <a:bodyPr rtlCol="0" anchor="ctr"/>
            <a:lstStyle/>
            <a:p>
              <a:endParaRPr lang="en-US" dirty="0"/>
            </a:p>
          </p:txBody>
        </p:sp>
      </p:grpSp>
      <p:grpSp>
        <p:nvGrpSpPr>
          <p:cNvPr id="100" name="Graphic 6">
            <a:extLst>
              <a:ext uri="{FF2B5EF4-FFF2-40B4-BE49-F238E27FC236}">
                <a16:creationId xmlns:a16="http://schemas.microsoft.com/office/drawing/2014/main" id="{325470E0-CB94-49E2-92D1-76B92E2452D1}"/>
              </a:ext>
            </a:extLst>
          </p:cNvPr>
          <p:cNvGrpSpPr/>
          <p:nvPr/>
        </p:nvGrpSpPr>
        <p:grpSpPr>
          <a:xfrm>
            <a:off x="2370219" y="3480643"/>
            <a:ext cx="362309" cy="361971"/>
            <a:chOff x="6754163" y="2371173"/>
            <a:chExt cx="362309" cy="361971"/>
          </a:xfrm>
          <a:solidFill>
            <a:srgbClr val="455F51"/>
          </a:solidFill>
        </p:grpSpPr>
        <p:sp>
          <p:nvSpPr>
            <p:cNvPr id="101" name="Graphic 6">
              <a:extLst>
                <a:ext uri="{FF2B5EF4-FFF2-40B4-BE49-F238E27FC236}">
                  <a16:creationId xmlns:a16="http://schemas.microsoft.com/office/drawing/2014/main" id="{E3640EB6-2D82-48AB-A1AC-0442AC454285}"/>
                </a:ext>
              </a:extLst>
            </p:cNvPr>
            <p:cNvSpPr/>
            <p:nvPr/>
          </p:nvSpPr>
          <p:spPr>
            <a:xfrm>
              <a:off x="6754163" y="2371173"/>
              <a:ext cx="362309" cy="361971"/>
            </a:xfrm>
            <a:custGeom>
              <a:avLst/>
              <a:gdLst>
                <a:gd name="connsiteX0" fmla="*/ 181474 w 362309"/>
                <a:gd name="connsiteY0" fmla="*/ 349204 h 361971"/>
                <a:gd name="connsiteX1" fmla="*/ 13419 w 362309"/>
                <a:gd name="connsiteY1" fmla="*/ 180667 h 361971"/>
                <a:gd name="connsiteX2" fmla="*/ 182113 w 362309"/>
                <a:gd name="connsiteY2" fmla="*/ 12768 h 361971"/>
                <a:gd name="connsiteX3" fmla="*/ 350169 w 362309"/>
                <a:gd name="connsiteY3" fmla="*/ 181305 h 361971"/>
                <a:gd name="connsiteX4" fmla="*/ 181474 w 362309"/>
                <a:gd name="connsiteY4" fmla="*/ 349204 h 361971"/>
                <a:gd name="connsiteX5" fmla="*/ 181474 w 362309"/>
                <a:gd name="connsiteY5" fmla="*/ 0 h 361971"/>
                <a:gd name="connsiteX6" fmla="*/ 0 w 362309"/>
                <a:gd name="connsiteY6" fmla="*/ 180667 h 361971"/>
                <a:gd name="connsiteX7" fmla="*/ 180836 w 362309"/>
                <a:gd name="connsiteY7" fmla="*/ 361972 h 361971"/>
                <a:gd name="connsiteX8" fmla="*/ 362309 w 362309"/>
                <a:gd name="connsiteY8" fmla="*/ 181305 h 361971"/>
                <a:gd name="connsiteX9" fmla="*/ 181474 w 362309"/>
                <a:gd name="connsiteY9" fmla="*/ 0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2309" h="361971">
                  <a:moveTo>
                    <a:pt x="181474" y="349204"/>
                  </a:moveTo>
                  <a:cubicBezTo>
                    <a:pt x="88820" y="349204"/>
                    <a:pt x="13419" y="273873"/>
                    <a:pt x="13419" y="180667"/>
                  </a:cubicBezTo>
                  <a:cubicBezTo>
                    <a:pt x="13419" y="88099"/>
                    <a:pt x="88820" y="12768"/>
                    <a:pt x="182113" y="12768"/>
                  </a:cubicBezTo>
                  <a:cubicBezTo>
                    <a:pt x="274767" y="12768"/>
                    <a:pt x="350169" y="88099"/>
                    <a:pt x="350169" y="181305"/>
                  </a:cubicBezTo>
                  <a:cubicBezTo>
                    <a:pt x="349529" y="273873"/>
                    <a:pt x="274128" y="349204"/>
                    <a:pt x="181474" y="349204"/>
                  </a:cubicBezTo>
                  <a:moveTo>
                    <a:pt x="181474" y="0"/>
                  </a:moveTo>
                  <a:cubicBezTo>
                    <a:pt x="81152" y="0"/>
                    <a:pt x="0" y="81077"/>
                    <a:pt x="0" y="180667"/>
                  </a:cubicBezTo>
                  <a:cubicBezTo>
                    <a:pt x="0" y="280895"/>
                    <a:pt x="81152" y="361972"/>
                    <a:pt x="180836" y="361972"/>
                  </a:cubicBezTo>
                  <a:cubicBezTo>
                    <a:pt x="281157" y="361972"/>
                    <a:pt x="362309" y="280895"/>
                    <a:pt x="362309" y="181305"/>
                  </a:cubicBezTo>
                  <a:cubicBezTo>
                    <a:pt x="362309" y="81715"/>
                    <a:pt x="281157" y="638"/>
                    <a:pt x="181474" y="0"/>
                  </a:cubicBezTo>
                </a:path>
              </a:pathLst>
            </a:custGeom>
            <a:grpFill/>
            <a:ln w="6390" cap="flat">
              <a:noFill/>
              <a:prstDash val="solid"/>
              <a:miter/>
            </a:ln>
          </p:spPr>
          <p:txBody>
            <a:bodyPr rtlCol="0" anchor="ctr"/>
            <a:lstStyle/>
            <a:p>
              <a:endParaRPr lang="en-US" dirty="0"/>
            </a:p>
          </p:txBody>
        </p:sp>
        <p:sp>
          <p:nvSpPr>
            <p:cNvPr id="102" name="Graphic 6">
              <a:extLst>
                <a:ext uri="{FF2B5EF4-FFF2-40B4-BE49-F238E27FC236}">
                  <a16:creationId xmlns:a16="http://schemas.microsoft.com/office/drawing/2014/main" id="{7F197511-53EE-4F48-BC5E-4F3133AC78E0}"/>
                </a:ext>
              </a:extLst>
            </p:cNvPr>
            <p:cNvSpPr/>
            <p:nvPr/>
          </p:nvSpPr>
          <p:spPr>
            <a:xfrm>
              <a:off x="6832760" y="2436290"/>
              <a:ext cx="203878" cy="231738"/>
            </a:xfrm>
            <a:custGeom>
              <a:avLst/>
              <a:gdLst>
                <a:gd name="connsiteX0" fmla="*/ 157192 w 203878"/>
                <a:gd name="connsiteY0" fmla="*/ 156408 h 231738"/>
                <a:gd name="connsiteX1" fmla="*/ 130994 w 203878"/>
                <a:gd name="connsiteY1" fmla="*/ 144278 h 231738"/>
                <a:gd name="connsiteX2" fmla="*/ 125881 w 203878"/>
                <a:gd name="connsiteY2" fmla="*/ 142363 h 231738"/>
                <a:gd name="connsiteX3" fmla="*/ 125881 w 203878"/>
                <a:gd name="connsiteY3" fmla="*/ 142363 h 231738"/>
                <a:gd name="connsiteX4" fmla="*/ 120769 w 203878"/>
                <a:gd name="connsiteY4" fmla="*/ 144916 h 231738"/>
                <a:gd name="connsiteX5" fmla="*/ 95849 w 203878"/>
                <a:gd name="connsiteY5" fmla="*/ 156408 h 231738"/>
                <a:gd name="connsiteX6" fmla="*/ 69650 w 203878"/>
                <a:gd name="connsiteY6" fmla="*/ 143001 h 231738"/>
                <a:gd name="connsiteX7" fmla="*/ 63899 w 203878"/>
                <a:gd name="connsiteY7" fmla="*/ 140448 h 231738"/>
                <a:gd name="connsiteX8" fmla="*/ 58787 w 203878"/>
                <a:gd name="connsiteY8" fmla="*/ 143640 h 231738"/>
                <a:gd name="connsiteX9" fmla="*/ 37061 w 203878"/>
                <a:gd name="connsiteY9" fmla="*/ 156408 h 231738"/>
                <a:gd name="connsiteX10" fmla="*/ 12140 w 203878"/>
                <a:gd name="connsiteY10" fmla="*/ 131510 h 231738"/>
                <a:gd name="connsiteX11" fmla="*/ 32589 w 203878"/>
                <a:gd name="connsiteY11" fmla="*/ 107251 h 231738"/>
                <a:gd name="connsiteX12" fmla="*/ 37700 w 203878"/>
                <a:gd name="connsiteY12" fmla="*/ 103421 h 231738"/>
                <a:gd name="connsiteX13" fmla="*/ 37061 w 203878"/>
                <a:gd name="connsiteY13" fmla="*/ 97037 h 231738"/>
                <a:gd name="connsiteX14" fmla="*/ 31950 w 203878"/>
                <a:gd name="connsiteY14" fmla="*/ 80438 h 231738"/>
                <a:gd name="connsiteX15" fmla="*/ 56231 w 203878"/>
                <a:gd name="connsiteY15" fmla="*/ 52349 h 231738"/>
                <a:gd name="connsiteX16" fmla="*/ 61343 w 203878"/>
                <a:gd name="connsiteY16" fmla="*/ 47241 h 231738"/>
                <a:gd name="connsiteX17" fmla="*/ 102878 w 203878"/>
                <a:gd name="connsiteY17" fmla="*/ 12768 h 231738"/>
                <a:gd name="connsiteX18" fmla="*/ 142495 w 203878"/>
                <a:gd name="connsiteY18" fmla="*/ 40219 h 231738"/>
                <a:gd name="connsiteX19" fmla="*/ 148885 w 203878"/>
                <a:gd name="connsiteY19" fmla="*/ 44049 h 231738"/>
                <a:gd name="connsiteX20" fmla="*/ 150164 w 203878"/>
                <a:gd name="connsiteY20" fmla="*/ 44049 h 231738"/>
                <a:gd name="connsiteX21" fmla="*/ 175084 w 203878"/>
                <a:gd name="connsiteY21" fmla="*/ 68947 h 231738"/>
                <a:gd name="connsiteX22" fmla="*/ 171250 w 203878"/>
                <a:gd name="connsiteY22" fmla="*/ 82353 h 231738"/>
                <a:gd name="connsiteX23" fmla="*/ 170611 w 203878"/>
                <a:gd name="connsiteY23" fmla="*/ 87461 h 231738"/>
                <a:gd name="connsiteX24" fmla="*/ 173806 w 203878"/>
                <a:gd name="connsiteY24" fmla="*/ 91291 h 231738"/>
                <a:gd name="connsiteX25" fmla="*/ 191059 w 203878"/>
                <a:gd name="connsiteY25" fmla="*/ 121296 h 231738"/>
                <a:gd name="connsiteX26" fmla="*/ 157192 w 203878"/>
                <a:gd name="connsiteY26" fmla="*/ 156408 h 231738"/>
                <a:gd name="connsiteX27" fmla="*/ 111824 w 203878"/>
                <a:gd name="connsiteY27" fmla="*/ 218971 h 231738"/>
                <a:gd name="connsiteX28" fmla="*/ 93293 w 203878"/>
                <a:gd name="connsiteY28" fmla="*/ 218971 h 231738"/>
                <a:gd name="connsiteX29" fmla="*/ 93293 w 203878"/>
                <a:gd name="connsiteY29" fmla="*/ 168537 h 231738"/>
                <a:gd name="connsiteX30" fmla="*/ 96488 w 203878"/>
                <a:gd name="connsiteY30" fmla="*/ 168537 h 231738"/>
                <a:gd name="connsiteX31" fmla="*/ 111824 w 203878"/>
                <a:gd name="connsiteY31" fmla="*/ 165984 h 231738"/>
                <a:gd name="connsiteX32" fmla="*/ 111824 w 203878"/>
                <a:gd name="connsiteY32" fmla="*/ 218971 h 231738"/>
                <a:gd name="connsiteX33" fmla="*/ 185947 w 203878"/>
                <a:gd name="connsiteY33" fmla="*/ 84269 h 231738"/>
                <a:gd name="connsiteX34" fmla="*/ 189142 w 203878"/>
                <a:gd name="connsiteY34" fmla="*/ 68947 h 231738"/>
                <a:gd name="connsiteX35" fmla="*/ 153997 w 203878"/>
                <a:gd name="connsiteY35" fmla="*/ 31281 h 231738"/>
                <a:gd name="connsiteX36" fmla="*/ 104156 w 203878"/>
                <a:gd name="connsiteY36" fmla="*/ 0 h 231738"/>
                <a:gd name="connsiteX37" fmla="*/ 51119 w 203878"/>
                <a:gd name="connsiteY37" fmla="*/ 40219 h 231738"/>
                <a:gd name="connsiteX38" fmla="*/ 19809 w 203878"/>
                <a:gd name="connsiteY38" fmla="*/ 80438 h 231738"/>
                <a:gd name="connsiteX39" fmla="*/ 23004 w 203878"/>
                <a:gd name="connsiteY39" fmla="*/ 96398 h 231738"/>
                <a:gd name="connsiteX40" fmla="*/ 0 w 203878"/>
                <a:gd name="connsiteY40" fmla="*/ 130872 h 231738"/>
                <a:gd name="connsiteX41" fmla="*/ 37700 w 203878"/>
                <a:gd name="connsiteY41" fmla="*/ 168537 h 231738"/>
                <a:gd name="connsiteX42" fmla="*/ 65177 w 203878"/>
                <a:gd name="connsiteY42" fmla="*/ 156408 h 231738"/>
                <a:gd name="connsiteX43" fmla="*/ 79874 w 203878"/>
                <a:gd name="connsiteY43" fmla="*/ 165984 h 231738"/>
                <a:gd name="connsiteX44" fmla="*/ 79874 w 203878"/>
                <a:gd name="connsiteY44" fmla="*/ 225355 h 231738"/>
                <a:gd name="connsiteX45" fmla="*/ 86264 w 203878"/>
                <a:gd name="connsiteY45" fmla="*/ 231738 h 231738"/>
                <a:gd name="connsiteX46" fmla="*/ 117574 w 203878"/>
                <a:gd name="connsiteY46" fmla="*/ 231738 h 231738"/>
                <a:gd name="connsiteX47" fmla="*/ 123964 w 203878"/>
                <a:gd name="connsiteY47" fmla="*/ 225355 h 231738"/>
                <a:gd name="connsiteX48" fmla="*/ 123964 w 203878"/>
                <a:gd name="connsiteY48" fmla="*/ 158961 h 231738"/>
                <a:gd name="connsiteX49" fmla="*/ 125881 w 203878"/>
                <a:gd name="connsiteY49" fmla="*/ 157046 h 231738"/>
                <a:gd name="connsiteX50" fmla="*/ 156553 w 203878"/>
                <a:gd name="connsiteY50" fmla="*/ 168537 h 231738"/>
                <a:gd name="connsiteX51" fmla="*/ 203838 w 203878"/>
                <a:gd name="connsiteY51" fmla="*/ 121296 h 231738"/>
                <a:gd name="connsiteX52" fmla="*/ 185947 w 203878"/>
                <a:gd name="connsiteY52" fmla="*/ 84269 h 231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203878" h="231738">
                  <a:moveTo>
                    <a:pt x="157192" y="156408"/>
                  </a:moveTo>
                  <a:cubicBezTo>
                    <a:pt x="147607" y="156408"/>
                    <a:pt x="138022" y="151939"/>
                    <a:pt x="130994" y="144278"/>
                  </a:cubicBezTo>
                  <a:cubicBezTo>
                    <a:pt x="129715" y="143001"/>
                    <a:pt x="127799" y="142363"/>
                    <a:pt x="125881" y="142363"/>
                  </a:cubicBezTo>
                  <a:lnTo>
                    <a:pt x="125881" y="142363"/>
                  </a:lnTo>
                  <a:cubicBezTo>
                    <a:pt x="123964" y="142363"/>
                    <a:pt x="122048" y="143001"/>
                    <a:pt x="120769" y="144916"/>
                  </a:cubicBezTo>
                  <a:cubicBezTo>
                    <a:pt x="114379" y="152577"/>
                    <a:pt x="105434" y="156408"/>
                    <a:pt x="95849" y="156408"/>
                  </a:cubicBezTo>
                  <a:cubicBezTo>
                    <a:pt x="85625" y="156408"/>
                    <a:pt x="76040" y="151300"/>
                    <a:pt x="69650" y="143001"/>
                  </a:cubicBezTo>
                  <a:cubicBezTo>
                    <a:pt x="68372" y="141086"/>
                    <a:pt x="66455" y="140448"/>
                    <a:pt x="63899" y="140448"/>
                  </a:cubicBezTo>
                  <a:cubicBezTo>
                    <a:pt x="61982" y="140448"/>
                    <a:pt x="60065" y="141724"/>
                    <a:pt x="58787" y="143640"/>
                  </a:cubicBezTo>
                  <a:cubicBezTo>
                    <a:pt x="54314" y="151300"/>
                    <a:pt x="46007" y="156408"/>
                    <a:pt x="37061" y="156408"/>
                  </a:cubicBezTo>
                  <a:cubicBezTo>
                    <a:pt x="23642" y="156408"/>
                    <a:pt x="12140" y="145555"/>
                    <a:pt x="12140" y="131510"/>
                  </a:cubicBezTo>
                  <a:cubicBezTo>
                    <a:pt x="12140" y="119381"/>
                    <a:pt x="21086" y="109166"/>
                    <a:pt x="32589" y="107251"/>
                  </a:cubicBezTo>
                  <a:cubicBezTo>
                    <a:pt x="34505" y="106613"/>
                    <a:pt x="36422" y="105336"/>
                    <a:pt x="37700" y="103421"/>
                  </a:cubicBezTo>
                  <a:cubicBezTo>
                    <a:pt x="38340" y="101505"/>
                    <a:pt x="38340" y="98952"/>
                    <a:pt x="37061" y="97037"/>
                  </a:cubicBezTo>
                  <a:cubicBezTo>
                    <a:pt x="33866" y="91929"/>
                    <a:pt x="31950" y="86822"/>
                    <a:pt x="31950" y="80438"/>
                  </a:cubicBezTo>
                  <a:cubicBezTo>
                    <a:pt x="31950" y="66393"/>
                    <a:pt x="42173" y="54264"/>
                    <a:pt x="56231" y="52349"/>
                  </a:cubicBezTo>
                  <a:cubicBezTo>
                    <a:pt x="58787" y="51710"/>
                    <a:pt x="61343" y="49795"/>
                    <a:pt x="61343" y="47241"/>
                  </a:cubicBezTo>
                  <a:cubicBezTo>
                    <a:pt x="65177" y="27451"/>
                    <a:pt x="82430" y="12768"/>
                    <a:pt x="102878" y="12768"/>
                  </a:cubicBezTo>
                  <a:cubicBezTo>
                    <a:pt x="120130" y="12768"/>
                    <a:pt x="136105" y="23621"/>
                    <a:pt x="142495" y="40219"/>
                  </a:cubicBezTo>
                  <a:cubicBezTo>
                    <a:pt x="143774" y="42773"/>
                    <a:pt x="145690" y="44688"/>
                    <a:pt x="148885" y="44049"/>
                  </a:cubicBezTo>
                  <a:cubicBezTo>
                    <a:pt x="149524" y="44049"/>
                    <a:pt x="149524" y="44049"/>
                    <a:pt x="150164" y="44049"/>
                  </a:cubicBezTo>
                  <a:cubicBezTo>
                    <a:pt x="163582" y="44049"/>
                    <a:pt x="175084" y="54902"/>
                    <a:pt x="175084" y="68947"/>
                  </a:cubicBezTo>
                  <a:cubicBezTo>
                    <a:pt x="175084" y="74054"/>
                    <a:pt x="173806" y="78523"/>
                    <a:pt x="171250" y="82353"/>
                  </a:cubicBezTo>
                  <a:cubicBezTo>
                    <a:pt x="169972" y="83630"/>
                    <a:pt x="169972" y="85545"/>
                    <a:pt x="170611" y="87461"/>
                  </a:cubicBezTo>
                  <a:cubicBezTo>
                    <a:pt x="171250" y="89376"/>
                    <a:pt x="171889" y="90653"/>
                    <a:pt x="173806" y="91291"/>
                  </a:cubicBezTo>
                  <a:cubicBezTo>
                    <a:pt x="184669" y="97675"/>
                    <a:pt x="191059" y="109166"/>
                    <a:pt x="191059" y="121296"/>
                  </a:cubicBezTo>
                  <a:cubicBezTo>
                    <a:pt x="191698" y="141086"/>
                    <a:pt x="176362" y="156408"/>
                    <a:pt x="157192" y="156408"/>
                  </a:cubicBezTo>
                  <a:moveTo>
                    <a:pt x="111824" y="218971"/>
                  </a:moveTo>
                  <a:lnTo>
                    <a:pt x="93293" y="218971"/>
                  </a:lnTo>
                  <a:lnTo>
                    <a:pt x="93293" y="168537"/>
                  </a:lnTo>
                  <a:cubicBezTo>
                    <a:pt x="94571" y="168537"/>
                    <a:pt x="95209" y="168537"/>
                    <a:pt x="96488" y="168537"/>
                  </a:cubicBezTo>
                  <a:cubicBezTo>
                    <a:pt x="101599" y="168537"/>
                    <a:pt x="106712" y="167899"/>
                    <a:pt x="111824" y="165984"/>
                  </a:cubicBezTo>
                  <a:lnTo>
                    <a:pt x="111824" y="218971"/>
                  </a:lnTo>
                  <a:close/>
                  <a:moveTo>
                    <a:pt x="185947" y="84269"/>
                  </a:moveTo>
                  <a:cubicBezTo>
                    <a:pt x="187864" y="79800"/>
                    <a:pt x="189142" y="74693"/>
                    <a:pt x="189142" y="68947"/>
                  </a:cubicBezTo>
                  <a:cubicBezTo>
                    <a:pt x="189142" y="49157"/>
                    <a:pt x="173806" y="32558"/>
                    <a:pt x="153997" y="31281"/>
                  </a:cubicBezTo>
                  <a:cubicBezTo>
                    <a:pt x="145051" y="12130"/>
                    <a:pt x="125243" y="0"/>
                    <a:pt x="104156" y="0"/>
                  </a:cubicBezTo>
                  <a:cubicBezTo>
                    <a:pt x="79235" y="0"/>
                    <a:pt x="57509" y="16598"/>
                    <a:pt x="51119" y="40219"/>
                  </a:cubicBezTo>
                  <a:cubicBezTo>
                    <a:pt x="32589" y="44688"/>
                    <a:pt x="19809" y="61286"/>
                    <a:pt x="19809" y="80438"/>
                  </a:cubicBezTo>
                  <a:cubicBezTo>
                    <a:pt x="19809" y="86184"/>
                    <a:pt x="21086" y="91291"/>
                    <a:pt x="23004" y="96398"/>
                  </a:cubicBezTo>
                  <a:cubicBezTo>
                    <a:pt x="9585" y="102144"/>
                    <a:pt x="0" y="115550"/>
                    <a:pt x="0" y="130872"/>
                  </a:cubicBezTo>
                  <a:cubicBezTo>
                    <a:pt x="0" y="151300"/>
                    <a:pt x="16614" y="168537"/>
                    <a:pt x="37700" y="168537"/>
                  </a:cubicBezTo>
                  <a:cubicBezTo>
                    <a:pt x="48563" y="168537"/>
                    <a:pt x="58148" y="164068"/>
                    <a:pt x="65177" y="156408"/>
                  </a:cubicBezTo>
                  <a:cubicBezTo>
                    <a:pt x="69650" y="160238"/>
                    <a:pt x="74762" y="163430"/>
                    <a:pt x="79874" y="165984"/>
                  </a:cubicBezTo>
                  <a:lnTo>
                    <a:pt x="79874" y="225355"/>
                  </a:lnTo>
                  <a:cubicBezTo>
                    <a:pt x="79874" y="229185"/>
                    <a:pt x="82430" y="231738"/>
                    <a:pt x="86264" y="231738"/>
                  </a:cubicBezTo>
                  <a:lnTo>
                    <a:pt x="117574" y="231738"/>
                  </a:lnTo>
                  <a:cubicBezTo>
                    <a:pt x="121409" y="231738"/>
                    <a:pt x="123964" y="229185"/>
                    <a:pt x="123964" y="225355"/>
                  </a:cubicBezTo>
                  <a:lnTo>
                    <a:pt x="123964" y="158961"/>
                  </a:lnTo>
                  <a:cubicBezTo>
                    <a:pt x="124604" y="158323"/>
                    <a:pt x="125243" y="157684"/>
                    <a:pt x="125881" y="157046"/>
                  </a:cubicBezTo>
                  <a:cubicBezTo>
                    <a:pt x="134189" y="164068"/>
                    <a:pt x="145051" y="168537"/>
                    <a:pt x="156553" y="168537"/>
                  </a:cubicBezTo>
                  <a:cubicBezTo>
                    <a:pt x="182752" y="168537"/>
                    <a:pt x="203838" y="147470"/>
                    <a:pt x="203838" y="121296"/>
                  </a:cubicBezTo>
                  <a:cubicBezTo>
                    <a:pt x="204478" y="107251"/>
                    <a:pt x="197448" y="93206"/>
                    <a:pt x="185947" y="84269"/>
                  </a:cubicBezTo>
                </a:path>
              </a:pathLst>
            </a:custGeom>
            <a:grpFill/>
            <a:ln w="6390" cap="flat">
              <a:noFill/>
              <a:prstDash val="solid"/>
              <a:miter/>
            </a:ln>
          </p:spPr>
          <p:txBody>
            <a:bodyPr rtlCol="0" anchor="ctr"/>
            <a:lstStyle/>
            <a:p>
              <a:endParaRPr lang="en-US" dirty="0"/>
            </a:p>
          </p:txBody>
        </p:sp>
      </p:grpSp>
      <p:grpSp>
        <p:nvGrpSpPr>
          <p:cNvPr id="103" name="Graphic 6">
            <a:extLst>
              <a:ext uri="{FF2B5EF4-FFF2-40B4-BE49-F238E27FC236}">
                <a16:creationId xmlns:a16="http://schemas.microsoft.com/office/drawing/2014/main" id="{AF433736-7BD4-49C7-9B3D-A474C1A2D2C6}"/>
              </a:ext>
            </a:extLst>
          </p:cNvPr>
          <p:cNvGrpSpPr/>
          <p:nvPr/>
        </p:nvGrpSpPr>
        <p:grpSpPr>
          <a:xfrm>
            <a:off x="2370216" y="1824621"/>
            <a:ext cx="362312" cy="361971"/>
            <a:chOff x="6753524" y="2855717"/>
            <a:chExt cx="362312" cy="361971"/>
          </a:xfrm>
          <a:solidFill>
            <a:srgbClr val="455F51"/>
          </a:solidFill>
        </p:grpSpPr>
        <p:sp>
          <p:nvSpPr>
            <p:cNvPr id="104" name="Graphic 6">
              <a:extLst>
                <a:ext uri="{FF2B5EF4-FFF2-40B4-BE49-F238E27FC236}">
                  <a16:creationId xmlns:a16="http://schemas.microsoft.com/office/drawing/2014/main" id="{0E711852-C356-4C35-AA6B-4C1797761B30}"/>
                </a:ext>
              </a:extLst>
            </p:cNvPr>
            <p:cNvSpPr/>
            <p:nvPr/>
          </p:nvSpPr>
          <p:spPr>
            <a:xfrm>
              <a:off x="6753524" y="2855717"/>
              <a:ext cx="362312" cy="361971"/>
            </a:xfrm>
            <a:custGeom>
              <a:avLst/>
              <a:gdLst>
                <a:gd name="connsiteX0" fmla="*/ 181474 w 362312"/>
                <a:gd name="connsiteY0" fmla="*/ 349204 h 361971"/>
                <a:gd name="connsiteX1" fmla="*/ 13419 w 362312"/>
                <a:gd name="connsiteY1" fmla="*/ 180667 h 361971"/>
                <a:gd name="connsiteX2" fmla="*/ 182113 w 362312"/>
                <a:gd name="connsiteY2" fmla="*/ 12768 h 361971"/>
                <a:gd name="connsiteX3" fmla="*/ 350168 w 362312"/>
                <a:gd name="connsiteY3" fmla="*/ 181305 h 361971"/>
                <a:gd name="connsiteX4" fmla="*/ 181474 w 362312"/>
                <a:gd name="connsiteY4" fmla="*/ 349204 h 361971"/>
                <a:gd name="connsiteX5" fmla="*/ 181474 w 362312"/>
                <a:gd name="connsiteY5" fmla="*/ 0 h 361971"/>
                <a:gd name="connsiteX6" fmla="*/ 0 w 362312"/>
                <a:gd name="connsiteY6" fmla="*/ 180667 h 361971"/>
                <a:gd name="connsiteX7" fmla="*/ 180835 w 362312"/>
                <a:gd name="connsiteY7" fmla="*/ 361972 h 361971"/>
                <a:gd name="connsiteX8" fmla="*/ 362309 w 362312"/>
                <a:gd name="connsiteY8" fmla="*/ 181305 h 361971"/>
                <a:gd name="connsiteX9" fmla="*/ 181474 w 362312"/>
                <a:gd name="connsiteY9" fmla="*/ 0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2312" h="361971">
                  <a:moveTo>
                    <a:pt x="181474" y="349204"/>
                  </a:moveTo>
                  <a:cubicBezTo>
                    <a:pt x="88820" y="349204"/>
                    <a:pt x="13419" y="273873"/>
                    <a:pt x="13419" y="180667"/>
                  </a:cubicBezTo>
                  <a:cubicBezTo>
                    <a:pt x="13419" y="88099"/>
                    <a:pt x="88820" y="12768"/>
                    <a:pt x="182113" y="12768"/>
                  </a:cubicBezTo>
                  <a:cubicBezTo>
                    <a:pt x="274767" y="12768"/>
                    <a:pt x="350168" y="88099"/>
                    <a:pt x="350168" y="181305"/>
                  </a:cubicBezTo>
                  <a:cubicBezTo>
                    <a:pt x="350168" y="273873"/>
                    <a:pt x="274128" y="349204"/>
                    <a:pt x="181474" y="349204"/>
                  </a:cubicBezTo>
                  <a:moveTo>
                    <a:pt x="181474" y="0"/>
                  </a:moveTo>
                  <a:cubicBezTo>
                    <a:pt x="81152" y="0"/>
                    <a:pt x="0" y="81076"/>
                    <a:pt x="0" y="180667"/>
                  </a:cubicBezTo>
                  <a:cubicBezTo>
                    <a:pt x="0" y="280895"/>
                    <a:pt x="81152" y="361972"/>
                    <a:pt x="180835" y="361972"/>
                  </a:cubicBezTo>
                  <a:cubicBezTo>
                    <a:pt x="281157" y="361972"/>
                    <a:pt x="362309" y="280895"/>
                    <a:pt x="362309" y="181305"/>
                  </a:cubicBezTo>
                  <a:cubicBezTo>
                    <a:pt x="362948" y="81076"/>
                    <a:pt x="281796" y="0"/>
                    <a:pt x="181474" y="0"/>
                  </a:cubicBezTo>
                </a:path>
              </a:pathLst>
            </a:custGeom>
            <a:grpFill/>
            <a:ln w="6390" cap="flat">
              <a:noFill/>
              <a:prstDash val="solid"/>
              <a:miter/>
            </a:ln>
          </p:spPr>
          <p:txBody>
            <a:bodyPr rtlCol="0" anchor="ctr"/>
            <a:lstStyle/>
            <a:p>
              <a:endParaRPr lang="en-US" dirty="0"/>
            </a:p>
          </p:txBody>
        </p:sp>
        <p:sp>
          <p:nvSpPr>
            <p:cNvPr id="105" name="Graphic 6">
              <a:extLst>
                <a:ext uri="{FF2B5EF4-FFF2-40B4-BE49-F238E27FC236}">
                  <a16:creationId xmlns:a16="http://schemas.microsoft.com/office/drawing/2014/main" id="{C98D3BCA-00A1-4A67-815A-9922B5620E6B}"/>
                </a:ext>
              </a:extLst>
            </p:cNvPr>
            <p:cNvSpPr/>
            <p:nvPr/>
          </p:nvSpPr>
          <p:spPr>
            <a:xfrm>
              <a:off x="6858261" y="2934400"/>
              <a:ext cx="150278" cy="204766"/>
            </a:xfrm>
            <a:custGeom>
              <a:avLst/>
              <a:gdLst>
                <a:gd name="connsiteX0" fmla="*/ 90795 w 150278"/>
                <a:gd name="connsiteY0" fmla="*/ 164547 h 204766"/>
                <a:gd name="connsiteX1" fmla="*/ 84405 w 150278"/>
                <a:gd name="connsiteY1" fmla="*/ 170931 h 204766"/>
                <a:gd name="connsiteX2" fmla="*/ 84405 w 150278"/>
                <a:gd name="connsiteY2" fmla="*/ 191998 h 204766"/>
                <a:gd name="connsiteX3" fmla="*/ 69708 w 150278"/>
                <a:gd name="connsiteY3" fmla="*/ 191998 h 204766"/>
                <a:gd name="connsiteX4" fmla="*/ 69708 w 150278"/>
                <a:gd name="connsiteY4" fmla="*/ 170931 h 204766"/>
                <a:gd name="connsiteX5" fmla="*/ 63318 w 150278"/>
                <a:gd name="connsiteY5" fmla="*/ 164547 h 204766"/>
                <a:gd name="connsiteX6" fmla="*/ 21144 w 150278"/>
                <a:gd name="connsiteY6" fmla="*/ 164547 h 204766"/>
                <a:gd name="connsiteX7" fmla="*/ 55011 w 150278"/>
                <a:gd name="connsiteY7" fmla="*/ 119859 h 204766"/>
                <a:gd name="connsiteX8" fmla="*/ 55650 w 150278"/>
                <a:gd name="connsiteY8" fmla="*/ 113475 h 204766"/>
                <a:gd name="connsiteX9" fmla="*/ 49899 w 150278"/>
                <a:gd name="connsiteY9" fmla="*/ 109645 h 204766"/>
                <a:gd name="connsiteX10" fmla="*/ 35203 w 150278"/>
                <a:gd name="connsiteY10" fmla="*/ 109645 h 204766"/>
                <a:gd name="connsiteX11" fmla="*/ 69069 w 150278"/>
                <a:gd name="connsiteY11" fmla="*/ 64957 h 204766"/>
                <a:gd name="connsiteX12" fmla="*/ 69708 w 150278"/>
                <a:gd name="connsiteY12" fmla="*/ 58573 h 204766"/>
                <a:gd name="connsiteX13" fmla="*/ 63957 w 150278"/>
                <a:gd name="connsiteY13" fmla="*/ 54743 h 204766"/>
                <a:gd name="connsiteX14" fmla="*/ 49260 w 150278"/>
                <a:gd name="connsiteY14" fmla="*/ 54743 h 204766"/>
                <a:gd name="connsiteX15" fmla="*/ 78015 w 150278"/>
                <a:gd name="connsiteY15" fmla="*/ 16439 h 204766"/>
                <a:gd name="connsiteX16" fmla="*/ 106770 w 150278"/>
                <a:gd name="connsiteY16" fmla="*/ 54743 h 204766"/>
                <a:gd name="connsiteX17" fmla="*/ 92072 w 150278"/>
                <a:gd name="connsiteY17" fmla="*/ 54743 h 204766"/>
                <a:gd name="connsiteX18" fmla="*/ 86322 w 150278"/>
                <a:gd name="connsiteY18" fmla="*/ 58573 h 204766"/>
                <a:gd name="connsiteX19" fmla="*/ 86961 w 150278"/>
                <a:gd name="connsiteY19" fmla="*/ 64957 h 204766"/>
                <a:gd name="connsiteX20" fmla="*/ 120827 w 150278"/>
                <a:gd name="connsiteY20" fmla="*/ 109645 h 204766"/>
                <a:gd name="connsiteX21" fmla="*/ 106770 w 150278"/>
                <a:gd name="connsiteY21" fmla="*/ 109645 h 204766"/>
                <a:gd name="connsiteX22" fmla="*/ 100380 w 150278"/>
                <a:gd name="connsiteY22" fmla="*/ 116667 h 204766"/>
                <a:gd name="connsiteX23" fmla="*/ 101657 w 150278"/>
                <a:gd name="connsiteY23" fmla="*/ 120498 h 204766"/>
                <a:gd name="connsiteX24" fmla="*/ 134885 w 150278"/>
                <a:gd name="connsiteY24" fmla="*/ 164547 h 204766"/>
                <a:gd name="connsiteX25" fmla="*/ 90795 w 150278"/>
                <a:gd name="connsiteY25" fmla="*/ 164547 h 204766"/>
                <a:gd name="connsiteX26" fmla="*/ 116993 w 150278"/>
                <a:gd name="connsiteY26" fmla="*/ 122413 h 204766"/>
                <a:gd name="connsiteX27" fmla="*/ 131691 w 150278"/>
                <a:gd name="connsiteY27" fmla="*/ 122413 h 204766"/>
                <a:gd name="connsiteX28" fmla="*/ 137442 w 150278"/>
                <a:gd name="connsiteY28" fmla="*/ 118583 h 204766"/>
                <a:gd name="connsiteX29" fmla="*/ 136802 w 150278"/>
                <a:gd name="connsiteY29" fmla="*/ 112199 h 204766"/>
                <a:gd name="connsiteX30" fmla="*/ 102936 w 150278"/>
                <a:gd name="connsiteY30" fmla="*/ 67511 h 204766"/>
                <a:gd name="connsiteX31" fmla="*/ 117632 w 150278"/>
                <a:gd name="connsiteY31" fmla="*/ 67511 h 204766"/>
                <a:gd name="connsiteX32" fmla="*/ 123383 w 150278"/>
                <a:gd name="connsiteY32" fmla="*/ 63680 h 204766"/>
                <a:gd name="connsiteX33" fmla="*/ 122744 w 150278"/>
                <a:gd name="connsiteY33" fmla="*/ 57296 h 204766"/>
                <a:gd name="connsiteX34" fmla="*/ 81210 w 150278"/>
                <a:gd name="connsiteY34" fmla="*/ 2394 h 204766"/>
                <a:gd name="connsiteX35" fmla="*/ 70986 w 150278"/>
                <a:gd name="connsiteY35" fmla="*/ 2394 h 204766"/>
                <a:gd name="connsiteX36" fmla="*/ 29452 w 150278"/>
                <a:gd name="connsiteY36" fmla="*/ 57296 h 204766"/>
                <a:gd name="connsiteX37" fmla="*/ 28813 w 150278"/>
                <a:gd name="connsiteY37" fmla="*/ 63680 h 204766"/>
                <a:gd name="connsiteX38" fmla="*/ 34563 w 150278"/>
                <a:gd name="connsiteY38" fmla="*/ 67511 h 204766"/>
                <a:gd name="connsiteX39" fmla="*/ 49260 w 150278"/>
                <a:gd name="connsiteY39" fmla="*/ 67511 h 204766"/>
                <a:gd name="connsiteX40" fmla="*/ 15393 w 150278"/>
                <a:gd name="connsiteY40" fmla="*/ 112199 h 204766"/>
                <a:gd name="connsiteX41" fmla="*/ 14754 w 150278"/>
                <a:gd name="connsiteY41" fmla="*/ 118583 h 204766"/>
                <a:gd name="connsiteX42" fmla="*/ 20505 w 150278"/>
                <a:gd name="connsiteY42" fmla="*/ 122413 h 204766"/>
                <a:gd name="connsiteX43" fmla="*/ 35203 w 150278"/>
                <a:gd name="connsiteY43" fmla="*/ 122413 h 204766"/>
                <a:gd name="connsiteX44" fmla="*/ 1336 w 150278"/>
                <a:gd name="connsiteY44" fmla="*/ 167101 h 204766"/>
                <a:gd name="connsiteX45" fmla="*/ 697 w 150278"/>
                <a:gd name="connsiteY45" fmla="*/ 173485 h 204766"/>
                <a:gd name="connsiteX46" fmla="*/ 6448 w 150278"/>
                <a:gd name="connsiteY46" fmla="*/ 177315 h 204766"/>
                <a:gd name="connsiteX47" fmla="*/ 55011 w 150278"/>
                <a:gd name="connsiteY47" fmla="*/ 177315 h 204766"/>
                <a:gd name="connsiteX48" fmla="*/ 55011 w 150278"/>
                <a:gd name="connsiteY48" fmla="*/ 198382 h 204766"/>
                <a:gd name="connsiteX49" fmla="*/ 61401 w 150278"/>
                <a:gd name="connsiteY49" fmla="*/ 204766 h 204766"/>
                <a:gd name="connsiteX50" fmla="*/ 88877 w 150278"/>
                <a:gd name="connsiteY50" fmla="*/ 204766 h 204766"/>
                <a:gd name="connsiteX51" fmla="*/ 95267 w 150278"/>
                <a:gd name="connsiteY51" fmla="*/ 198382 h 204766"/>
                <a:gd name="connsiteX52" fmla="*/ 95267 w 150278"/>
                <a:gd name="connsiteY52" fmla="*/ 177315 h 204766"/>
                <a:gd name="connsiteX53" fmla="*/ 143832 w 150278"/>
                <a:gd name="connsiteY53" fmla="*/ 177315 h 204766"/>
                <a:gd name="connsiteX54" fmla="*/ 149582 w 150278"/>
                <a:gd name="connsiteY54" fmla="*/ 173485 h 204766"/>
                <a:gd name="connsiteX55" fmla="*/ 148943 w 150278"/>
                <a:gd name="connsiteY55" fmla="*/ 167101 h 204766"/>
                <a:gd name="connsiteX56" fmla="*/ 116993 w 150278"/>
                <a:gd name="connsiteY56" fmla="*/ 122413 h 20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50278" h="204766">
                  <a:moveTo>
                    <a:pt x="90795" y="164547"/>
                  </a:moveTo>
                  <a:cubicBezTo>
                    <a:pt x="86961" y="164547"/>
                    <a:pt x="84405" y="167101"/>
                    <a:pt x="84405" y="170931"/>
                  </a:cubicBezTo>
                  <a:lnTo>
                    <a:pt x="84405" y="191998"/>
                  </a:lnTo>
                  <a:lnTo>
                    <a:pt x="69708" y="191998"/>
                  </a:lnTo>
                  <a:lnTo>
                    <a:pt x="69708" y="170931"/>
                  </a:lnTo>
                  <a:cubicBezTo>
                    <a:pt x="69708" y="167101"/>
                    <a:pt x="67152" y="164547"/>
                    <a:pt x="63318" y="164547"/>
                  </a:cubicBezTo>
                  <a:lnTo>
                    <a:pt x="21144" y="164547"/>
                  </a:lnTo>
                  <a:lnTo>
                    <a:pt x="55011" y="119859"/>
                  </a:lnTo>
                  <a:cubicBezTo>
                    <a:pt x="56289" y="117944"/>
                    <a:pt x="56928" y="115391"/>
                    <a:pt x="55650" y="113475"/>
                  </a:cubicBezTo>
                  <a:cubicBezTo>
                    <a:pt x="54372" y="111560"/>
                    <a:pt x="52455" y="109645"/>
                    <a:pt x="49899" y="109645"/>
                  </a:cubicBezTo>
                  <a:lnTo>
                    <a:pt x="35203" y="109645"/>
                  </a:lnTo>
                  <a:lnTo>
                    <a:pt x="69069" y="64957"/>
                  </a:lnTo>
                  <a:cubicBezTo>
                    <a:pt x="70347" y="63042"/>
                    <a:pt x="70986" y="60488"/>
                    <a:pt x="69708" y="58573"/>
                  </a:cubicBezTo>
                  <a:cubicBezTo>
                    <a:pt x="68430" y="56658"/>
                    <a:pt x="66513" y="54743"/>
                    <a:pt x="63957" y="54743"/>
                  </a:cubicBezTo>
                  <a:lnTo>
                    <a:pt x="49260" y="54743"/>
                  </a:lnTo>
                  <a:lnTo>
                    <a:pt x="78015" y="16439"/>
                  </a:lnTo>
                  <a:lnTo>
                    <a:pt x="106770" y="54743"/>
                  </a:lnTo>
                  <a:lnTo>
                    <a:pt x="92072" y="54743"/>
                  </a:lnTo>
                  <a:cubicBezTo>
                    <a:pt x="89517" y="54743"/>
                    <a:pt x="87600" y="56019"/>
                    <a:pt x="86322" y="58573"/>
                  </a:cubicBezTo>
                  <a:cubicBezTo>
                    <a:pt x="85044" y="60488"/>
                    <a:pt x="85682" y="63042"/>
                    <a:pt x="86961" y="64957"/>
                  </a:cubicBezTo>
                  <a:lnTo>
                    <a:pt x="120827" y="109645"/>
                  </a:lnTo>
                  <a:lnTo>
                    <a:pt x="106770" y="109645"/>
                  </a:lnTo>
                  <a:cubicBezTo>
                    <a:pt x="103575" y="109645"/>
                    <a:pt x="100380" y="113475"/>
                    <a:pt x="100380" y="116667"/>
                  </a:cubicBezTo>
                  <a:cubicBezTo>
                    <a:pt x="100380" y="117944"/>
                    <a:pt x="101018" y="119221"/>
                    <a:pt x="101657" y="120498"/>
                  </a:cubicBezTo>
                  <a:lnTo>
                    <a:pt x="134885" y="164547"/>
                  </a:lnTo>
                  <a:lnTo>
                    <a:pt x="90795" y="164547"/>
                  </a:lnTo>
                  <a:close/>
                  <a:moveTo>
                    <a:pt x="116993" y="122413"/>
                  </a:moveTo>
                  <a:lnTo>
                    <a:pt x="131691" y="122413"/>
                  </a:lnTo>
                  <a:cubicBezTo>
                    <a:pt x="134247" y="122413"/>
                    <a:pt x="136163" y="121136"/>
                    <a:pt x="137442" y="118583"/>
                  </a:cubicBezTo>
                  <a:cubicBezTo>
                    <a:pt x="138719" y="116667"/>
                    <a:pt x="138080" y="114114"/>
                    <a:pt x="136802" y="112199"/>
                  </a:cubicBezTo>
                  <a:lnTo>
                    <a:pt x="102936" y="67511"/>
                  </a:lnTo>
                  <a:lnTo>
                    <a:pt x="117632" y="67511"/>
                  </a:lnTo>
                  <a:cubicBezTo>
                    <a:pt x="120188" y="67511"/>
                    <a:pt x="122106" y="66234"/>
                    <a:pt x="123383" y="63680"/>
                  </a:cubicBezTo>
                  <a:cubicBezTo>
                    <a:pt x="124662" y="61765"/>
                    <a:pt x="124022" y="59211"/>
                    <a:pt x="122744" y="57296"/>
                  </a:cubicBezTo>
                  <a:lnTo>
                    <a:pt x="81210" y="2394"/>
                  </a:lnTo>
                  <a:cubicBezTo>
                    <a:pt x="78654" y="-798"/>
                    <a:pt x="73542" y="-798"/>
                    <a:pt x="70986" y="2394"/>
                  </a:cubicBezTo>
                  <a:lnTo>
                    <a:pt x="29452" y="57296"/>
                  </a:lnTo>
                  <a:cubicBezTo>
                    <a:pt x="28173" y="59211"/>
                    <a:pt x="27534" y="61765"/>
                    <a:pt x="28813" y="63680"/>
                  </a:cubicBezTo>
                  <a:cubicBezTo>
                    <a:pt x="30090" y="65595"/>
                    <a:pt x="32008" y="67511"/>
                    <a:pt x="34563" y="67511"/>
                  </a:cubicBezTo>
                  <a:lnTo>
                    <a:pt x="49260" y="67511"/>
                  </a:lnTo>
                  <a:lnTo>
                    <a:pt x="15393" y="112199"/>
                  </a:lnTo>
                  <a:cubicBezTo>
                    <a:pt x="14115" y="114114"/>
                    <a:pt x="13477" y="116667"/>
                    <a:pt x="14754" y="118583"/>
                  </a:cubicBezTo>
                  <a:cubicBezTo>
                    <a:pt x="16033" y="120498"/>
                    <a:pt x="17949" y="122413"/>
                    <a:pt x="20505" y="122413"/>
                  </a:cubicBezTo>
                  <a:lnTo>
                    <a:pt x="35203" y="122413"/>
                  </a:lnTo>
                  <a:lnTo>
                    <a:pt x="1336" y="167101"/>
                  </a:lnTo>
                  <a:cubicBezTo>
                    <a:pt x="58" y="169016"/>
                    <a:pt x="-582" y="171570"/>
                    <a:pt x="697" y="173485"/>
                  </a:cubicBezTo>
                  <a:cubicBezTo>
                    <a:pt x="1974" y="175400"/>
                    <a:pt x="3892" y="177315"/>
                    <a:pt x="6448" y="177315"/>
                  </a:cubicBezTo>
                  <a:lnTo>
                    <a:pt x="55011" y="177315"/>
                  </a:lnTo>
                  <a:lnTo>
                    <a:pt x="55011" y="198382"/>
                  </a:lnTo>
                  <a:cubicBezTo>
                    <a:pt x="55011" y="202213"/>
                    <a:pt x="57567" y="204766"/>
                    <a:pt x="61401" y="204766"/>
                  </a:cubicBezTo>
                  <a:lnTo>
                    <a:pt x="88877" y="204766"/>
                  </a:lnTo>
                  <a:cubicBezTo>
                    <a:pt x="92712" y="204766"/>
                    <a:pt x="95267" y="202213"/>
                    <a:pt x="95267" y="198382"/>
                  </a:cubicBezTo>
                  <a:lnTo>
                    <a:pt x="95267" y="177315"/>
                  </a:lnTo>
                  <a:lnTo>
                    <a:pt x="143832" y="177315"/>
                  </a:lnTo>
                  <a:cubicBezTo>
                    <a:pt x="146387" y="177315"/>
                    <a:pt x="148304" y="176038"/>
                    <a:pt x="149582" y="173485"/>
                  </a:cubicBezTo>
                  <a:cubicBezTo>
                    <a:pt x="150860" y="171570"/>
                    <a:pt x="150221" y="169016"/>
                    <a:pt x="148943" y="167101"/>
                  </a:cubicBezTo>
                  <a:lnTo>
                    <a:pt x="116993" y="122413"/>
                  </a:lnTo>
                  <a:close/>
                </a:path>
              </a:pathLst>
            </a:custGeom>
            <a:grpFill/>
            <a:ln w="639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72192279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99CB3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7D0D-F09E-B241-B09D-B258EFEDE776}"/>
              </a:ext>
            </a:extLst>
          </p:cNvPr>
          <p:cNvSpPr>
            <a:spLocks noGrp="1"/>
          </p:cNvSpPr>
          <p:nvPr>
            <p:ph type="title"/>
          </p:nvPr>
        </p:nvSpPr>
        <p:spPr/>
        <p:txBody>
          <a:bodyPr/>
          <a:lstStyle/>
          <a:p>
            <a:r>
              <a:rPr lang="en-US" dirty="0"/>
              <a:t>Data </a:t>
            </a:r>
          </a:p>
        </p:txBody>
      </p:sp>
      <p:sp>
        <p:nvSpPr>
          <p:cNvPr id="3" name="Text Placeholder 2">
            <a:extLst>
              <a:ext uri="{FF2B5EF4-FFF2-40B4-BE49-F238E27FC236}">
                <a16:creationId xmlns:a16="http://schemas.microsoft.com/office/drawing/2014/main" id="{E57D4081-3033-DC4E-B903-5E8E9D0EAA6F}"/>
              </a:ext>
            </a:extLst>
          </p:cNvPr>
          <p:cNvSpPr>
            <a:spLocks noGrp="1"/>
          </p:cNvSpPr>
          <p:nvPr>
            <p:ph type="body" idx="1"/>
          </p:nvPr>
        </p:nvSpPr>
        <p:spPr/>
        <p:txBody>
          <a:bodyPr/>
          <a:lstStyle/>
          <a:p>
            <a:r>
              <a:rPr lang="en-US" dirty="0"/>
              <a:t>Data Understanding and Preparation</a:t>
            </a:r>
          </a:p>
        </p:txBody>
      </p:sp>
    </p:spTree>
    <p:extLst>
      <p:ext uri="{BB962C8B-B14F-4D97-AF65-F5344CB8AC3E}">
        <p14:creationId xmlns:p14="http://schemas.microsoft.com/office/powerpoint/2010/main" val="58457959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8" name="Object 37" hidden="1">
            <a:extLst>
              <a:ext uri="{FF2B5EF4-FFF2-40B4-BE49-F238E27FC236}">
                <a16:creationId xmlns:a16="http://schemas.microsoft.com/office/drawing/2014/main" id="{9C1CCD5B-9C64-4231-ABD7-220CAC18C666}"/>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288" name="think-cell Slide" r:id="rId6" imgW="395" imgH="396" progId="TCLayout.ActiveDocument.1">
                  <p:embed/>
                </p:oleObj>
              </mc:Choice>
              <mc:Fallback>
                <p:oleObj name="think-cell Slide" r:id="rId6" imgW="395" imgH="396" progId="TCLayout.ActiveDocument.1">
                  <p:embed/>
                  <p:pic>
                    <p:nvPicPr>
                      <p:cNvPr id="38" name="Object 37" hidden="1">
                        <a:extLst>
                          <a:ext uri="{FF2B5EF4-FFF2-40B4-BE49-F238E27FC236}">
                            <a16:creationId xmlns:a16="http://schemas.microsoft.com/office/drawing/2014/main" id="{9C1CCD5B-9C64-4231-ABD7-220CAC18C666}"/>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7" name="Rectangle 36" hidden="1">
            <a:extLst>
              <a:ext uri="{FF2B5EF4-FFF2-40B4-BE49-F238E27FC236}">
                <a16:creationId xmlns:a16="http://schemas.microsoft.com/office/drawing/2014/main" id="{3B4512FB-191B-4938-9756-8381D8C20DFC}"/>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7CDA835-35D7-4849-839B-CF67BB0BC663}"/>
              </a:ext>
            </a:extLst>
          </p:cNvPr>
          <p:cNvSpPr>
            <a:spLocks noGrp="1"/>
          </p:cNvSpPr>
          <p:nvPr>
            <p:ph type="title"/>
          </p:nvPr>
        </p:nvSpPr>
        <p:spPr/>
        <p:txBody>
          <a:bodyPr/>
          <a:lstStyle/>
          <a:p>
            <a:r>
              <a:rPr lang="en-US" dirty="0"/>
              <a:t>Data Understanding</a:t>
            </a:r>
          </a:p>
        </p:txBody>
      </p:sp>
      <p:sp>
        <p:nvSpPr>
          <p:cNvPr id="4" name="Text Placeholder 3">
            <a:extLst>
              <a:ext uri="{FF2B5EF4-FFF2-40B4-BE49-F238E27FC236}">
                <a16:creationId xmlns:a16="http://schemas.microsoft.com/office/drawing/2014/main" id="{5765474F-5BAF-4714-B1A8-B53FB83686D1}"/>
              </a:ext>
            </a:extLst>
          </p:cNvPr>
          <p:cNvSpPr>
            <a:spLocks noGrp="1"/>
          </p:cNvSpPr>
          <p:nvPr>
            <p:ph type="body" sz="quarter" idx="14"/>
          </p:nvPr>
        </p:nvSpPr>
        <p:spPr/>
        <p:txBody>
          <a:bodyPr/>
          <a:lstStyle/>
          <a:p>
            <a:r>
              <a:rPr lang="en-US" dirty="0"/>
              <a:t>Variables that will be used in this capstone. </a:t>
            </a:r>
          </a:p>
        </p:txBody>
      </p:sp>
      <p:sp>
        <p:nvSpPr>
          <p:cNvPr id="32" name="Title 1">
            <a:extLst>
              <a:ext uri="{FF2B5EF4-FFF2-40B4-BE49-F238E27FC236}">
                <a16:creationId xmlns:a16="http://schemas.microsoft.com/office/drawing/2014/main" id="{031FCE88-1F98-49F8-A9D1-F2D8AB8664B3}"/>
              </a:ext>
            </a:extLst>
          </p:cNvPr>
          <p:cNvSpPr txBox="1">
            <a:spLocks/>
          </p:cNvSpPr>
          <p:nvPr/>
        </p:nvSpPr>
        <p:spPr>
          <a:xfrm>
            <a:off x="914400" y="694944"/>
            <a:ext cx="10363200" cy="594360"/>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0" i="0" u="none" strike="noStrike" kern="1200" cap="none" spc="-75" normalizeH="0" baseline="0" noProof="0" dirty="0">
              <a:ln>
                <a:noFill/>
              </a:ln>
              <a:solidFill>
                <a:prstClr val="black"/>
              </a:solidFill>
              <a:effectLst/>
              <a:uLnTx/>
              <a:uFillTx/>
              <a:latin typeface="Open Sans"/>
            </a:endParaRPr>
          </a:p>
        </p:txBody>
      </p:sp>
      <p:sp>
        <p:nvSpPr>
          <p:cNvPr id="5" name="Rectangle 4">
            <a:extLst>
              <a:ext uri="{FF2B5EF4-FFF2-40B4-BE49-F238E27FC236}">
                <a16:creationId xmlns:a16="http://schemas.microsoft.com/office/drawing/2014/main" id="{02F5910E-8E12-4BD7-9F9E-9B093CF1B935}"/>
              </a:ext>
            </a:extLst>
          </p:cNvPr>
          <p:cNvSpPr/>
          <p:nvPr/>
        </p:nvSpPr>
        <p:spPr>
          <a:xfrm>
            <a:off x="10350490" y="2355415"/>
            <a:ext cx="1302595" cy="276995"/>
          </a:xfrm>
          <a:prstGeom prst="rect">
            <a:avLst/>
          </a:prstGeom>
        </p:spPr>
        <p:txBody>
          <a:bodyPr wrap="none" lIns="121917" tIns="60958" rIns="121917" bIns="60958">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000" b="1" spc="300" dirty="0">
                <a:solidFill>
                  <a:srgbClr val="000000"/>
                </a:solidFill>
                <a:latin typeface="Open Sans"/>
                <a:cs typeface="Knockout-HTF27-JuniorBantamwt"/>
              </a:rPr>
              <a:t>ELEVATION</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sp>
        <p:nvSpPr>
          <p:cNvPr id="6" name="Rectangle 5">
            <a:extLst>
              <a:ext uri="{FF2B5EF4-FFF2-40B4-BE49-F238E27FC236}">
                <a16:creationId xmlns:a16="http://schemas.microsoft.com/office/drawing/2014/main" id="{CD2B61CA-10C3-4D3A-AE27-6D94397A7D03}"/>
              </a:ext>
            </a:extLst>
          </p:cNvPr>
          <p:cNvSpPr/>
          <p:nvPr/>
        </p:nvSpPr>
        <p:spPr>
          <a:xfrm>
            <a:off x="10725548" y="3004906"/>
            <a:ext cx="943522" cy="276995"/>
          </a:xfrm>
          <a:prstGeom prst="rect">
            <a:avLst/>
          </a:prstGeom>
        </p:spPr>
        <p:txBody>
          <a:bodyPr wrap="none" lIns="121917" tIns="60958" rIns="121917" bIns="60958">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000" b="1" spc="300" dirty="0">
                <a:solidFill>
                  <a:srgbClr val="000000"/>
                </a:solidFill>
                <a:latin typeface="Open Sans"/>
                <a:cs typeface="Knockout-HTF27-JuniorBantamwt"/>
              </a:rPr>
              <a:t>ASPECT</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sp>
        <p:nvSpPr>
          <p:cNvPr id="7" name="Rectangle 6">
            <a:extLst>
              <a:ext uri="{FF2B5EF4-FFF2-40B4-BE49-F238E27FC236}">
                <a16:creationId xmlns:a16="http://schemas.microsoft.com/office/drawing/2014/main" id="{7CEE3D9D-F7D0-4DA5-AD99-A6CD1A638240}"/>
              </a:ext>
            </a:extLst>
          </p:cNvPr>
          <p:cNvSpPr/>
          <p:nvPr/>
        </p:nvSpPr>
        <p:spPr>
          <a:xfrm>
            <a:off x="531108" y="2342627"/>
            <a:ext cx="4127086" cy="276995"/>
          </a:xfrm>
          <a:prstGeom prst="rect">
            <a:avLst/>
          </a:prstGeom>
        </p:spPr>
        <p:txBody>
          <a:bodyPr wrap="none" lIns="121917" tIns="60958" rIns="121917" bIns="60958">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rPr>
              <a:t>SHADE ON HILLSIDE AT 9AM, 12PM, 3PM</a:t>
            </a:r>
          </a:p>
        </p:txBody>
      </p:sp>
      <p:sp>
        <p:nvSpPr>
          <p:cNvPr id="8" name="Rectangle 7">
            <a:extLst>
              <a:ext uri="{FF2B5EF4-FFF2-40B4-BE49-F238E27FC236}">
                <a16:creationId xmlns:a16="http://schemas.microsoft.com/office/drawing/2014/main" id="{EBE4A860-1332-45A2-8A7E-1E5A9937A313}"/>
              </a:ext>
            </a:extLst>
          </p:cNvPr>
          <p:cNvSpPr/>
          <p:nvPr/>
        </p:nvSpPr>
        <p:spPr>
          <a:xfrm>
            <a:off x="543154" y="3019607"/>
            <a:ext cx="2916818" cy="276995"/>
          </a:xfrm>
          <a:prstGeom prst="rect">
            <a:avLst/>
          </a:prstGeom>
        </p:spPr>
        <p:txBody>
          <a:bodyPr wrap="none" lIns="121917" tIns="60958" rIns="121917" bIns="60958">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rPr>
              <a:t>SPECIFIC WILDERNESS AREA</a:t>
            </a:r>
          </a:p>
        </p:txBody>
      </p:sp>
      <p:sp>
        <p:nvSpPr>
          <p:cNvPr id="9" name="Rectangle 8">
            <a:extLst>
              <a:ext uri="{FF2B5EF4-FFF2-40B4-BE49-F238E27FC236}">
                <a16:creationId xmlns:a16="http://schemas.microsoft.com/office/drawing/2014/main" id="{8C3BA573-7230-4422-A593-A8A11ED67BC0}"/>
              </a:ext>
            </a:extLst>
          </p:cNvPr>
          <p:cNvSpPr/>
          <p:nvPr/>
        </p:nvSpPr>
        <p:spPr>
          <a:xfrm>
            <a:off x="522931" y="5246875"/>
            <a:ext cx="3710305" cy="276995"/>
          </a:xfrm>
          <a:prstGeom prst="rect">
            <a:avLst/>
          </a:prstGeom>
        </p:spPr>
        <p:txBody>
          <a:bodyPr wrap="none" lIns="121917" tIns="60958" rIns="121917" bIns="60958">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rPr>
              <a:t>VERTICAL DISTANCE TO HYDROLOGY</a:t>
            </a:r>
          </a:p>
        </p:txBody>
      </p:sp>
      <p:cxnSp>
        <p:nvCxnSpPr>
          <p:cNvPr id="10" name="Straight Connector 9">
            <a:extLst>
              <a:ext uri="{FF2B5EF4-FFF2-40B4-BE49-F238E27FC236}">
                <a16:creationId xmlns:a16="http://schemas.microsoft.com/office/drawing/2014/main" id="{EE630353-B021-4EC2-8620-48C73EBA056D}"/>
              </a:ext>
            </a:extLst>
          </p:cNvPr>
          <p:cNvCxnSpPr>
            <a:cxnSpLocks/>
            <a:endCxn id="24" idx="6"/>
          </p:cNvCxnSpPr>
          <p:nvPr/>
        </p:nvCxnSpPr>
        <p:spPr>
          <a:xfrm flipH="1">
            <a:off x="6923417" y="2640666"/>
            <a:ext cx="4735864" cy="0"/>
          </a:xfrm>
          <a:prstGeom prst="line">
            <a:avLst/>
          </a:prstGeom>
          <a:noFill/>
          <a:ln w="19050" cap="flat" cmpd="sng" algn="ctr">
            <a:solidFill>
              <a:schemeClr val="accent1"/>
            </a:solidFill>
            <a:prstDash val="solid"/>
            <a:miter lim="800000"/>
          </a:ln>
          <a:effectLst/>
        </p:spPr>
      </p:cxnSp>
      <p:cxnSp>
        <p:nvCxnSpPr>
          <p:cNvPr id="11" name="Straight Connector 10">
            <a:extLst>
              <a:ext uri="{FF2B5EF4-FFF2-40B4-BE49-F238E27FC236}">
                <a16:creationId xmlns:a16="http://schemas.microsoft.com/office/drawing/2014/main" id="{3B1994F3-4FB2-4AD9-AFAD-383309698FCA}"/>
              </a:ext>
            </a:extLst>
          </p:cNvPr>
          <p:cNvCxnSpPr>
            <a:cxnSpLocks/>
          </p:cNvCxnSpPr>
          <p:nvPr/>
        </p:nvCxnSpPr>
        <p:spPr>
          <a:xfrm flipH="1">
            <a:off x="7875793" y="4053090"/>
            <a:ext cx="3783488" cy="0"/>
          </a:xfrm>
          <a:prstGeom prst="line">
            <a:avLst/>
          </a:prstGeom>
          <a:noFill/>
          <a:ln w="19050" cap="flat" cmpd="sng" algn="ctr">
            <a:solidFill>
              <a:schemeClr val="accent1"/>
            </a:solidFill>
            <a:prstDash val="solid"/>
            <a:miter lim="800000"/>
          </a:ln>
          <a:effectLst/>
        </p:spPr>
      </p:cxnSp>
      <p:sp>
        <p:nvSpPr>
          <p:cNvPr id="12" name="Rectangle 11">
            <a:extLst>
              <a:ext uri="{FF2B5EF4-FFF2-40B4-BE49-F238E27FC236}">
                <a16:creationId xmlns:a16="http://schemas.microsoft.com/office/drawing/2014/main" id="{A3B6EC2E-4D89-4B4F-BADF-44625B457C45}"/>
              </a:ext>
            </a:extLst>
          </p:cNvPr>
          <p:cNvSpPr/>
          <p:nvPr/>
        </p:nvSpPr>
        <p:spPr>
          <a:xfrm>
            <a:off x="522931" y="2617802"/>
            <a:ext cx="3739431"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Hillside shade index at given times (0 – 225 index)</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21" name="Down Arrow 77">
            <a:extLst>
              <a:ext uri="{FF2B5EF4-FFF2-40B4-BE49-F238E27FC236}">
                <a16:creationId xmlns:a16="http://schemas.microsoft.com/office/drawing/2014/main" id="{78E56217-AF4A-428E-AD27-FF9BAB409C52}"/>
              </a:ext>
            </a:extLst>
          </p:cNvPr>
          <p:cNvSpPr/>
          <p:nvPr/>
        </p:nvSpPr>
        <p:spPr>
          <a:xfrm rot="10800000">
            <a:off x="5895044" y="2574150"/>
            <a:ext cx="383329" cy="3478632"/>
          </a:xfrm>
          <a:prstGeom prst="downArrow">
            <a:avLst>
              <a:gd name="adj1" fmla="val 66170"/>
              <a:gd name="adj2" fmla="val 42795"/>
            </a:avLst>
          </a:prstGeom>
          <a:solidFill>
            <a:srgbClr val="B4B4B4"/>
          </a:solidFill>
          <a:ln w="6350" cap="flat" cmpd="sng" algn="ctr">
            <a:noFill/>
            <a:prstDash val="solid"/>
            <a:miter lim="800000"/>
          </a:ln>
          <a:effectLst/>
        </p:spPr>
        <p:txBody>
          <a:bodyPr wrap="square" rtlCol="0" anchor="ctr">
            <a:noAutofit/>
          </a:bodyPr>
          <a:lstStyle/>
          <a:p>
            <a:pPr marL="0" marR="0" lvl="0" indent="0" algn="ctr" defTabSz="1218987" rtl="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prstClr val="white"/>
              </a:solidFill>
              <a:effectLst/>
              <a:uLnTx/>
              <a:uFillTx/>
              <a:latin typeface="Open Sans"/>
              <a:ea typeface="+mn-ea"/>
              <a:cs typeface="+mn-cs"/>
            </a:endParaRPr>
          </a:p>
        </p:txBody>
      </p:sp>
      <p:sp>
        <p:nvSpPr>
          <p:cNvPr id="22" name="Arc 21">
            <a:extLst>
              <a:ext uri="{FF2B5EF4-FFF2-40B4-BE49-F238E27FC236}">
                <a16:creationId xmlns:a16="http://schemas.microsoft.com/office/drawing/2014/main" id="{D08AB074-8C76-48A6-A8C3-F740483A1A19}"/>
              </a:ext>
            </a:extLst>
          </p:cNvPr>
          <p:cNvSpPr/>
          <p:nvPr/>
        </p:nvSpPr>
        <p:spPr>
          <a:xfrm>
            <a:off x="4147376" y="2125555"/>
            <a:ext cx="3926934" cy="3931059"/>
          </a:xfrm>
          <a:prstGeom prst="arc">
            <a:avLst>
              <a:gd name="adj1" fmla="val 17577550"/>
              <a:gd name="adj2" fmla="val 14884713"/>
            </a:avLst>
          </a:prstGeom>
          <a:noFill/>
          <a:ln w="12700" cap="flat" cmpd="sng" algn="ctr">
            <a:solidFill>
              <a:srgbClr val="B4B4B4"/>
            </a:solidFill>
            <a:prstDash val="solid"/>
            <a:miter lim="800000"/>
            <a:headEnd type="arrow"/>
            <a:tailEnd type="arrow"/>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5C5C5C"/>
              </a:solidFill>
              <a:effectLst/>
              <a:uLnTx/>
              <a:uFillTx/>
              <a:latin typeface="Open Sans"/>
              <a:ea typeface="+mn-ea"/>
              <a:cs typeface="+mn-cs"/>
            </a:endParaRPr>
          </a:p>
        </p:txBody>
      </p:sp>
      <p:sp>
        <p:nvSpPr>
          <p:cNvPr id="23" name="Arc 22">
            <a:extLst>
              <a:ext uri="{FF2B5EF4-FFF2-40B4-BE49-F238E27FC236}">
                <a16:creationId xmlns:a16="http://schemas.microsoft.com/office/drawing/2014/main" id="{A4AE8739-6BAD-46F2-94AD-C367554916CC}"/>
              </a:ext>
            </a:extLst>
          </p:cNvPr>
          <p:cNvSpPr/>
          <p:nvPr/>
        </p:nvSpPr>
        <p:spPr>
          <a:xfrm>
            <a:off x="4484309" y="2462842"/>
            <a:ext cx="3253068" cy="3256485"/>
          </a:xfrm>
          <a:prstGeom prst="arc">
            <a:avLst>
              <a:gd name="adj1" fmla="val 18638933"/>
              <a:gd name="adj2" fmla="val 18630248"/>
            </a:avLst>
          </a:prstGeom>
          <a:noFill/>
          <a:ln w="12700" cap="flat" cmpd="sng" algn="ctr">
            <a:solidFill>
              <a:srgbClr val="92D400"/>
            </a:solidFill>
            <a:prstDash val="solid"/>
            <a:miter lim="800000"/>
            <a:headEnd type="none"/>
            <a:tailEnd type="none"/>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5C5C5C"/>
              </a:solidFill>
              <a:effectLst/>
              <a:uLnTx/>
              <a:uFillTx/>
              <a:latin typeface="Open Sans"/>
              <a:ea typeface="+mn-ea"/>
              <a:cs typeface="+mn-cs"/>
            </a:endParaRPr>
          </a:p>
        </p:txBody>
      </p:sp>
      <p:sp>
        <p:nvSpPr>
          <p:cNvPr id="24" name="Oval 23">
            <a:extLst>
              <a:ext uri="{FF2B5EF4-FFF2-40B4-BE49-F238E27FC236}">
                <a16:creationId xmlns:a16="http://schemas.microsoft.com/office/drawing/2014/main" id="{C3D90AAB-7F77-469E-94A8-5850FE4CB97D}"/>
              </a:ext>
            </a:extLst>
          </p:cNvPr>
          <p:cNvSpPr/>
          <p:nvPr/>
        </p:nvSpPr>
        <p:spPr>
          <a:xfrm>
            <a:off x="6652325" y="2504090"/>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b="1" kern="0" dirty="0">
                <a:solidFill>
                  <a:srgbClr val="92D400"/>
                </a:solidFill>
                <a:latin typeface="Open Sans"/>
              </a:rPr>
              <a:t>1</a:t>
            </a:r>
            <a:endParaRPr kumimoji="0" lang="en-US" sz="1050" b="1" i="0" u="none" strike="noStrike" kern="0" cap="none" spc="0" normalizeH="0" baseline="0" noProof="0" dirty="0">
              <a:ln>
                <a:noFill/>
              </a:ln>
              <a:solidFill>
                <a:srgbClr val="92D400"/>
              </a:solidFill>
              <a:effectLst/>
              <a:uLnTx/>
              <a:uFillTx/>
              <a:latin typeface="Open Sans"/>
              <a:ea typeface="+mn-ea"/>
              <a:cs typeface="+mn-cs"/>
            </a:endParaRPr>
          </a:p>
        </p:txBody>
      </p:sp>
      <p:sp>
        <p:nvSpPr>
          <p:cNvPr id="25" name="Oval 24">
            <a:extLst>
              <a:ext uri="{FF2B5EF4-FFF2-40B4-BE49-F238E27FC236}">
                <a16:creationId xmlns:a16="http://schemas.microsoft.com/office/drawing/2014/main" id="{8B21496D-1F18-4FD9-8B84-D8976CDED641}"/>
              </a:ext>
            </a:extLst>
          </p:cNvPr>
          <p:cNvSpPr/>
          <p:nvPr/>
        </p:nvSpPr>
        <p:spPr>
          <a:xfrm>
            <a:off x="7362396" y="4743877"/>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4</a:t>
            </a:r>
          </a:p>
        </p:txBody>
      </p:sp>
      <p:sp>
        <p:nvSpPr>
          <p:cNvPr id="26" name="Oval 25">
            <a:extLst>
              <a:ext uri="{FF2B5EF4-FFF2-40B4-BE49-F238E27FC236}">
                <a16:creationId xmlns:a16="http://schemas.microsoft.com/office/drawing/2014/main" id="{4616A2B3-5E75-449C-A961-F73D56A4B8C4}"/>
              </a:ext>
            </a:extLst>
          </p:cNvPr>
          <p:cNvSpPr/>
          <p:nvPr/>
        </p:nvSpPr>
        <p:spPr>
          <a:xfrm>
            <a:off x="5252699" y="2493974"/>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50" b="1" i="0" u="none" strike="noStrike" kern="0" cap="none" spc="0" normalizeH="0" baseline="0" noProof="0" dirty="0">
              <a:ln>
                <a:noFill/>
              </a:ln>
              <a:solidFill>
                <a:srgbClr val="92D400"/>
              </a:solidFill>
              <a:effectLst/>
              <a:uLnTx/>
              <a:uFillTx/>
              <a:latin typeface="Open Sans"/>
              <a:ea typeface="+mn-ea"/>
              <a:cs typeface="+mn-cs"/>
            </a:endParaRPr>
          </a:p>
        </p:txBody>
      </p:sp>
      <p:sp>
        <p:nvSpPr>
          <p:cNvPr id="27" name="Oval 26">
            <a:extLst>
              <a:ext uri="{FF2B5EF4-FFF2-40B4-BE49-F238E27FC236}">
                <a16:creationId xmlns:a16="http://schemas.microsoft.com/office/drawing/2014/main" id="{064AD8CD-0546-4903-8557-B01DDFE71669}"/>
              </a:ext>
            </a:extLst>
          </p:cNvPr>
          <p:cNvSpPr/>
          <p:nvPr/>
        </p:nvSpPr>
        <p:spPr>
          <a:xfrm>
            <a:off x="4608207" y="3162357"/>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9</a:t>
            </a:r>
          </a:p>
        </p:txBody>
      </p:sp>
      <p:sp>
        <p:nvSpPr>
          <p:cNvPr id="28" name="Oval 27">
            <a:extLst>
              <a:ext uri="{FF2B5EF4-FFF2-40B4-BE49-F238E27FC236}">
                <a16:creationId xmlns:a16="http://schemas.microsoft.com/office/drawing/2014/main" id="{AAE03860-DB22-4503-9753-60A1829F6D74}"/>
              </a:ext>
            </a:extLst>
          </p:cNvPr>
          <p:cNvSpPr/>
          <p:nvPr/>
        </p:nvSpPr>
        <p:spPr>
          <a:xfrm>
            <a:off x="5252699" y="5401292"/>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6</a:t>
            </a:r>
          </a:p>
        </p:txBody>
      </p:sp>
      <p:sp>
        <p:nvSpPr>
          <p:cNvPr id="30" name="Oval 29">
            <a:extLst>
              <a:ext uri="{FF2B5EF4-FFF2-40B4-BE49-F238E27FC236}">
                <a16:creationId xmlns:a16="http://schemas.microsoft.com/office/drawing/2014/main" id="{7F0635C2-4AA7-46A6-83FE-541D2CEB17F9}"/>
              </a:ext>
            </a:extLst>
          </p:cNvPr>
          <p:cNvSpPr/>
          <p:nvPr/>
        </p:nvSpPr>
        <p:spPr>
          <a:xfrm>
            <a:off x="5172411" y="3141225"/>
            <a:ext cx="1849233" cy="2049510"/>
          </a:xfrm>
          <a:prstGeom prst="ellipse">
            <a:avLst/>
          </a:prstGeom>
          <a:solidFill>
            <a:sysClr val="window" lastClr="FFFFFF"/>
          </a:solidFill>
          <a:ln w="12700" cap="flat" cmpd="sng" algn="ctr">
            <a:no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700" b="0" i="0" u="none" strike="noStrike" kern="0" cap="none" spc="0" normalizeH="0" baseline="0" noProof="0" dirty="0">
              <a:ln>
                <a:noFill/>
              </a:ln>
              <a:solidFill>
                <a:prstClr val="white"/>
              </a:solidFill>
              <a:effectLst/>
              <a:uLnTx/>
              <a:uFillTx/>
              <a:latin typeface="Open Sans"/>
              <a:ea typeface="+mn-ea"/>
              <a:cs typeface="+mn-cs"/>
            </a:endParaRPr>
          </a:p>
        </p:txBody>
      </p:sp>
      <p:sp>
        <p:nvSpPr>
          <p:cNvPr id="33" name="Rectangle 32">
            <a:extLst>
              <a:ext uri="{FF2B5EF4-FFF2-40B4-BE49-F238E27FC236}">
                <a16:creationId xmlns:a16="http://schemas.microsoft.com/office/drawing/2014/main" id="{6997F136-C102-4149-A7A9-7ED97E95247A}"/>
              </a:ext>
            </a:extLst>
          </p:cNvPr>
          <p:cNvSpPr/>
          <p:nvPr/>
        </p:nvSpPr>
        <p:spPr>
          <a:xfrm>
            <a:off x="4790250" y="1454045"/>
            <a:ext cx="2707692" cy="631277"/>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1113" marR="0" lvl="0" indent="0" algn="ctr" defTabSz="914400" rtl="0" eaLnBrk="1" fontAlgn="auto" latinLnBrk="0" hangingPunct="1">
              <a:lnSpc>
                <a:spcPct val="120000"/>
              </a:lnSpc>
              <a:spcBef>
                <a:spcPts val="0"/>
              </a:spcBef>
              <a:spcAft>
                <a:spcPts val="600"/>
              </a:spcAft>
              <a:buClr>
                <a:srgbClr val="000000"/>
              </a:buClr>
              <a:buSzTx/>
              <a:buFontTx/>
              <a:buNone/>
              <a:tabLst/>
              <a:defRPr/>
            </a:pPr>
            <a:r>
              <a:rPr kumimoji="0" lang="en-US" sz="2000" b="1" i="0" u="none" strike="noStrike" kern="1200" cap="none" spc="0" normalizeH="0" baseline="0" noProof="0" dirty="0">
                <a:ln>
                  <a:noFill/>
                </a:ln>
                <a:solidFill>
                  <a:srgbClr val="000000"/>
                </a:solidFill>
                <a:effectLst/>
                <a:uLnTx/>
                <a:uFillTx/>
                <a:latin typeface="Open Sans"/>
                <a:ea typeface="+mn-ea"/>
                <a:cs typeface="+mn-cs"/>
              </a:rPr>
              <a:t>Target Variable:</a:t>
            </a:r>
          </a:p>
          <a:p>
            <a:pPr marL="11113" marR="0" lvl="0" indent="0" algn="ctr" defTabSz="914400" rtl="0" eaLnBrk="1" fontAlgn="auto" latinLnBrk="0" hangingPunct="1">
              <a:lnSpc>
                <a:spcPct val="120000"/>
              </a:lnSpc>
              <a:spcBef>
                <a:spcPts val="0"/>
              </a:spcBef>
              <a:spcAft>
                <a:spcPts val="600"/>
              </a:spcAft>
              <a:buClr>
                <a:srgbClr val="000000"/>
              </a:buClr>
              <a:buSzTx/>
              <a:buFontTx/>
              <a:buNone/>
              <a:tabLst/>
              <a:defRPr/>
            </a:pPr>
            <a:r>
              <a:rPr lang="en-US" sz="2000" b="1" dirty="0">
                <a:solidFill>
                  <a:srgbClr val="000000"/>
                </a:solidFill>
                <a:latin typeface="Open Sans"/>
              </a:rPr>
              <a:t>Tree Coverage Type</a:t>
            </a:r>
            <a:endParaRPr kumimoji="0" lang="en-US" sz="20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6" name="Oval 35">
            <a:extLst>
              <a:ext uri="{FF2B5EF4-FFF2-40B4-BE49-F238E27FC236}">
                <a16:creationId xmlns:a16="http://schemas.microsoft.com/office/drawing/2014/main" id="{5B14F8A9-4F67-471C-9569-20C8D18BC8E6}"/>
              </a:ext>
            </a:extLst>
          </p:cNvPr>
          <p:cNvSpPr/>
          <p:nvPr/>
        </p:nvSpPr>
        <p:spPr>
          <a:xfrm>
            <a:off x="4356615" y="3949752"/>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8</a:t>
            </a:r>
          </a:p>
        </p:txBody>
      </p:sp>
      <p:sp>
        <p:nvSpPr>
          <p:cNvPr id="39" name="Oval 38">
            <a:extLst>
              <a:ext uri="{FF2B5EF4-FFF2-40B4-BE49-F238E27FC236}">
                <a16:creationId xmlns:a16="http://schemas.microsoft.com/office/drawing/2014/main" id="{71ECC308-80A3-4938-A66E-C8B682E77ED6}"/>
              </a:ext>
            </a:extLst>
          </p:cNvPr>
          <p:cNvSpPr/>
          <p:nvPr/>
        </p:nvSpPr>
        <p:spPr>
          <a:xfrm>
            <a:off x="4556951" y="4737147"/>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7</a:t>
            </a:r>
          </a:p>
        </p:txBody>
      </p:sp>
      <p:sp>
        <p:nvSpPr>
          <p:cNvPr id="40" name="Oval 39">
            <a:extLst>
              <a:ext uri="{FF2B5EF4-FFF2-40B4-BE49-F238E27FC236}">
                <a16:creationId xmlns:a16="http://schemas.microsoft.com/office/drawing/2014/main" id="{2FFD19BF-3DD3-41EB-89ED-1537F2C1C04D}"/>
              </a:ext>
            </a:extLst>
          </p:cNvPr>
          <p:cNvSpPr/>
          <p:nvPr/>
        </p:nvSpPr>
        <p:spPr>
          <a:xfrm>
            <a:off x="7367206" y="3162409"/>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2</a:t>
            </a:r>
          </a:p>
        </p:txBody>
      </p:sp>
      <p:sp>
        <p:nvSpPr>
          <p:cNvPr id="41" name="Oval 40">
            <a:extLst>
              <a:ext uri="{FF2B5EF4-FFF2-40B4-BE49-F238E27FC236}">
                <a16:creationId xmlns:a16="http://schemas.microsoft.com/office/drawing/2014/main" id="{6241DB68-34B5-45EB-9BF5-896977909EC2}"/>
              </a:ext>
            </a:extLst>
          </p:cNvPr>
          <p:cNvSpPr/>
          <p:nvPr/>
        </p:nvSpPr>
        <p:spPr>
          <a:xfrm>
            <a:off x="7601628" y="3918436"/>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3</a:t>
            </a:r>
          </a:p>
        </p:txBody>
      </p:sp>
      <p:sp>
        <p:nvSpPr>
          <p:cNvPr id="42" name="Oval 41">
            <a:extLst>
              <a:ext uri="{FF2B5EF4-FFF2-40B4-BE49-F238E27FC236}">
                <a16:creationId xmlns:a16="http://schemas.microsoft.com/office/drawing/2014/main" id="{8A3F19E1-DC6B-46DF-A9E3-8D9CA6048F85}"/>
              </a:ext>
            </a:extLst>
          </p:cNvPr>
          <p:cNvSpPr/>
          <p:nvPr/>
        </p:nvSpPr>
        <p:spPr>
          <a:xfrm>
            <a:off x="6645848" y="5391446"/>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b="1" kern="0" dirty="0">
                <a:solidFill>
                  <a:srgbClr val="92D400"/>
                </a:solidFill>
                <a:latin typeface="Open Sans"/>
              </a:rPr>
              <a:t>5</a:t>
            </a:r>
            <a:endParaRPr kumimoji="0" lang="en-US" sz="1050" b="1" i="0" u="none" strike="noStrike" kern="0" cap="none" spc="0" normalizeH="0" baseline="0" noProof="0" dirty="0">
              <a:ln>
                <a:noFill/>
              </a:ln>
              <a:solidFill>
                <a:srgbClr val="92D400"/>
              </a:solidFill>
              <a:effectLst/>
              <a:uLnTx/>
              <a:uFillTx/>
              <a:latin typeface="Open Sans"/>
              <a:ea typeface="+mn-ea"/>
              <a:cs typeface="+mn-cs"/>
            </a:endParaRPr>
          </a:p>
        </p:txBody>
      </p:sp>
      <p:cxnSp>
        <p:nvCxnSpPr>
          <p:cNvPr id="43" name="Straight Connector 42">
            <a:extLst>
              <a:ext uri="{FF2B5EF4-FFF2-40B4-BE49-F238E27FC236}">
                <a16:creationId xmlns:a16="http://schemas.microsoft.com/office/drawing/2014/main" id="{B8AA3819-8C11-4BEB-BA32-4C3E5653BAFA}"/>
              </a:ext>
            </a:extLst>
          </p:cNvPr>
          <p:cNvCxnSpPr>
            <a:cxnSpLocks/>
          </p:cNvCxnSpPr>
          <p:nvPr/>
        </p:nvCxnSpPr>
        <p:spPr>
          <a:xfrm flipH="1">
            <a:off x="7633488" y="3287510"/>
            <a:ext cx="4025793" cy="0"/>
          </a:xfrm>
          <a:prstGeom prst="line">
            <a:avLst/>
          </a:prstGeom>
          <a:noFill/>
          <a:ln w="19050" cap="flat" cmpd="sng" algn="ctr">
            <a:solidFill>
              <a:schemeClr val="accent1"/>
            </a:solidFill>
            <a:prstDash val="solid"/>
            <a:miter lim="800000"/>
          </a:ln>
          <a:effectLst/>
        </p:spPr>
      </p:cxnSp>
      <p:sp>
        <p:nvSpPr>
          <p:cNvPr id="50" name="Rectangle 49">
            <a:extLst>
              <a:ext uri="{FF2B5EF4-FFF2-40B4-BE49-F238E27FC236}">
                <a16:creationId xmlns:a16="http://schemas.microsoft.com/office/drawing/2014/main" id="{729BF016-7AA1-427C-97DA-C499C45325F7}"/>
              </a:ext>
            </a:extLst>
          </p:cNvPr>
          <p:cNvSpPr/>
          <p:nvPr/>
        </p:nvSpPr>
        <p:spPr>
          <a:xfrm>
            <a:off x="10816964" y="3776096"/>
            <a:ext cx="836121" cy="276995"/>
          </a:xfrm>
          <a:prstGeom prst="rect">
            <a:avLst/>
          </a:prstGeom>
        </p:spPr>
        <p:txBody>
          <a:bodyPr wrap="none" lIns="121917" tIns="60958" rIns="121917" bIns="60958">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000" b="1" spc="300" dirty="0">
                <a:solidFill>
                  <a:srgbClr val="000000"/>
                </a:solidFill>
                <a:latin typeface="Open Sans"/>
                <a:cs typeface="Knockout-HTF27-JuniorBantamwt"/>
              </a:rPr>
              <a:t>SLOPE</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cxnSp>
        <p:nvCxnSpPr>
          <p:cNvPr id="51" name="Straight Connector 50">
            <a:extLst>
              <a:ext uri="{FF2B5EF4-FFF2-40B4-BE49-F238E27FC236}">
                <a16:creationId xmlns:a16="http://schemas.microsoft.com/office/drawing/2014/main" id="{147D2FDC-294F-4B6F-8C92-AF217711B202}"/>
              </a:ext>
            </a:extLst>
          </p:cNvPr>
          <p:cNvCxnSpPr>
            <a:cxnSpLocks/>
          </p:cNvCxnSpPr>
          <p:nvPr/>
        </p:nvCxnSpPr>
        <p:spPr>
          <a:xfrm flipH="1">
            <a:off x="7633488" y="4880452"/>
            <a:ext cx="4025793" cy="0"/>
          </a:xfrm>
          <a:prstGeom prst="line">
            <a:avLst/>
          </a:prstGeom>
          <a:noFill/>
          <a:ln w="19050" cap="flat" cmpd="sng" algn="ctr">
            <a:solidFill>
              <a:schemeClr val="accent1"/>
            </a:solidFill>
            <a:prstDash val="solid"/>
            <a:miter lim="800000"/>
          </a:ln>
          <a:effectLst/>
        </p:spPr>
      </p:cxnSp>
      <p:cxnSp>
        <p:nvCxnSpPr>
          <p:cNvPr id="52" name="Straight Connector 51">
            <a:extLst>
              <a:ext uri="{FF2B5EF4-FFF2-40B4-BE49-F238E27FC236}">
                <a16:creationId xmlns:a16="http://schemas.microsoft.com/office/drawing/2014/main" id="{ECF58379-B9B3-4EE0-9E7F-E1814291CD55}"/>
              </a:ext>
            </a:extLst>
          </p:cNvPr>
          <p:cNvCxnSpPr>
            <a:cxnSpLocks/>
            <a:endCxn id="42" idx="6"/>
          </p:cNvCxnSpPr>
          <p:nvPr/>
        </p:nvCxnSpPr>
        <p:spPr>
          <a:xfrm flipH="1" flipV="1">
            <a:off x="6916940" y="5528022"/>
            <a:ext cx="4742341" cy="10898"/>
          </a:xfrm>
          <a:prstGeom prst="line">
            <a:avLst/>
          </a:prstGeom>
          <a:noFill/>
          <a:ln w="19050" cap="flat" cmpd="sng" algn="ctr">
            <a:solidFill>
              <a:schemeClr val="accent1"/>
            </a:solidFill>
            <a:prstDash val="solid"/>
            <a:miter lim="800000"/>
          </a:ln>
          <a:effectLst/>
        </p:spPr>
      </p:cxnSp>
      <p:sp>
        <p:nvSpPr>
          <p:cNvPr id="55" name="Rectangle 54">
            <a:extLst>
              <a:ext uri="{FF2B5EF4-FFF2-40B4-BE49-F238E27FC236}">
                <a16:creationId xmlns:a16="http://schemas.microsoft.com/office/drawing/2014/main" id="{909BBB30-3869-471F-BBF0-077110FF2841}"/>
              </a:ext>
            </a:extLst>
          </p:cNvPr>
          <p:cNvSpPr/>
          <p:nvPr/>
        </p:nvSpPr>
        <p:spPr>
          <a:xfrm>
            <a:off x="7567461" y="5260872"/>
            <a:ext cx="4091820" cy="276995"/>
          </a:xfrm>
          <a:prstGeom prst="rect">
            <a:avLst/>
          </a:prstGeom>
        </p:spPr>
        <p:txBody>
          <a:bodyPr wrap="none" lIns="121917" tIns="60958" rIns="121917" bIns="60958">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000" b="1" spc="300" dirty="0">
                <a:solidFill>
                  <a:srgbClr val="000000"/>
                </a:solidFill>
                <a:latin typeface="Open Sans"/>
                <a:cs typeface="Knockout-HTF27-JuniorBantamwt"/>
              </a:rPr>
              <a:t>HORIZONTAL DISTANCE TO HYDROLOGY</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sp>
        <p:nvSpPr>
          <p:cNvPr id="65" name="Rectangle 64">
            <a:extLst>
              <a:ext uri="{FF2B5EF4-FFF2-40B4-BE49-F238E27FC236}">
                <a16:creationId xmlns:a16="http://schemas.microsoft.com/office/drawing/2014/main" id="{0D623BDE-C1B3-43BD-9276-8B811CAAF8FB}"/>
              </a:ext>
            </a:extLst>
          </p:cNvPr>
          <p:cNvSpPr/>
          <p:nvPr/>
        </p:nvSpPr>
        <p:spPr>
          <a:xfrm>
            <a:off x="9034423" y="4586374"/>
            <a:ext cx="2618661" cy="276995"/>
          </a:xfrm>
          <a:prstGeom prst="rect">
            <a:avLst/>
          </a:prstGeom>
        </p:spPr>
        <p:txBody>
          <a:bodyPr wrap="none" lIns="121917" tIns="60958" rIns="121917" bIns="60958">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rPr>
              <a:t>DISTANCE TO ROADWAYS</a:t>
            </a:r>
          </a:p>
        </p:txBody>
      </p:sp>
      <p:cxnSp>
        <p:nvCxnSpPr>
          <p:cNvPr id="66" name="Straight Connector 65">
            <a:extLst>
              <a:ext uri="{FF2B5EF4-FFF2-40B4-BE49-F238E27FC236}">
                <a16:creationId xmlns:a16="http://schemas.microsoft.com/office/drawing/2014/main" id="{2FA6070D-FA60-4F21-A311-299AB6CE75A9}"/>
              </a:ext>
            </a:extLst>
          </p:cNvPr>
          <p:cNvCxnSpPr>
            <a:cxnSpLocks/>
          </p:cNvCxnSpPr>
          <p:nvPr/>
        </p:nvCxnSpPr>
        <p:spPr>
          <a:xfrm flipH="1">
            <a:off x="531108" y="2623839"/>
            <a:ext cx="4735864" cy="0"/>
          </a:xfrm>
          <a:prstGeom prst="line">
            <a:avLst/>
          </a:prstGeom>
          <a:noFill/>
          <a:ln w="19050" cap="flat" cmpd="sng" algn="ctr">
            <a:solidFill>
              <a:schemeClr val="accent1"/>
            </a:solidFill>
            <a:prstDash val="solid"/>
            <a:miter lim="800000"/>
          </a:ln>
          <a:effectLst/>
        </p:spPr>
      </p:cxnSp>
      <p:cxnSp>
        <p:nvCxnSpPr>
          <p:cNvPr id="67" name="Straight Connector 66">
            <a:extLst>
              <a:ext uri="{FF2B5EF4-FFF2-40B4-BE49-F238E27FC236}">
                <a16:creationId xmlns:a16="http://schemas.microsoft.com/office/drawing/2014/main" id="{693CE174-358D-42F5-933D-25F7D8BE74CC}"/>
              </a:ext>
            </a:extLst>
          </p:cNvPr>
          <p:cNvCxnSpPr>
            <a:cxnSpLocks/>
          </p:cNvCxnSpPr>
          <p:nvPr/>
        </p:nvCxnSpPr>
        <p:spPr>
          <a:xfrm flipH="1">
            <a:off x="531108" y="3298932"/>
            <a:ext cx="4077099" cy="0"/>
          </a:xfrm>
          <a:prstGeom prst="line">
            <a:avLst/>
          </a:prstGeom>
          <a:noFill/>
          <a:ln w="19050" cap="flat" cmpd="sng" algn="ctr">
            <a:solidFill>
              <a:schemeClr val="accent1"/>
            </a:solidFill>
            <a:prstDash val="solid"/>
            <a:miter lim="800000"/>
          </a:ln>
          <a:effectLst/>
        </p:spPr>
      </p:cxnSp>
      <p:cxnSp>
        <p:nvCxnSpPr>
          <p:cNvPr id="68" name="Straight Connector 67">
            <a:extLst>
              <a:ext uri="{FF2B5EF4-FFF2-40B4-BE49-F238E27FC236}">
                <a16:creationId xmlns:a16="http://schemas.microsoft.com/office/drawing/2014/main" id="{0E6CC066-17E5-4893-9EBA-C60F5A988C0B}"/>
              </a:ext>
            </a:extLst>
          </p:cNvPr>
          <p:cNvCxnSpPr>
            <a:cxnSpLocks/>
          </p:cNvCxnSpPr>
          <p:nvPr/>
        </p:nvCxnSpPr>
        <p:spPr>
          <a:xfrm flipH="1">
            <a:off x="524372" y="4086327"/>
            <a:ext cx="3822513" cy="0"/>
          </a:xfrm>
          <a:prstGeom prst="line">
            <a:avLst/>
          </a:prstGeom>
          <a:noFill/>
          <a:ln w="19050" cap="flat" cmpd="sng" algn="ctr">
            <a:solidFill>
              <a:schemeClr val="accent1"/>
            </a:solidFill>
            <a:prstDash val="solid"/>
            <a:miter lim="800000"/>
          </a:ln>
          <a:effectLst/>
        </p:spPr>
      </p:cxnSp>
      <p:sp>
        <p:nvSpPr>
          <p:cNvPr id="69" name="Rectangle 68">
            <a:extLst>
              <a:ext uri="{FF2B5EF4-FFF2-40B4-BE49-F238E27FC236}">
                <a16:creationId xmlns:a16="http://schemas.microsoft.com/office/drawing/2014/main" id="{542C9A9C-7D73-42C6-908B-574EECE37939}"/>
              </a:ext>
            </a:extLst>
          </p:cNvPr>
          <p:cNvSpPr/>
          <p:nvPr/>
        </p:nvSpPr>
        <p:spPr>
          <a:xfrm>
            <a:off x="521299" y="3807647"/>
            <a:ext cx="1219238" cy="276995"/>
          </a:xfrm>
          <a:prstGeom prst="rect">
            <a:avLst/>
          </a:prstGeom>
        </p:spPr>
        <p:txBody>
          <a:bodyPr wrap="none" lIns="121917" tIns="60958" rIns="121917" bIns="60958">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US" sz="1000" b="1" spc="300" dirty="0">
                <a:solidFill>
                  <a:srgbClr val="000000"/>
                </a:solidFill>
                <a:latin typeface="Open Sans"/>
                <a:cs typeface="Knockout-HTF27-JuniorBantamwt"/>
              </a:rPr>
              <a:t>SOIL TYPE</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cxnSp>
        <p:nvCxnSpPr>
          <p:cNvPr id="70" name="Straight Connector 69">
            <a:extLst>
              <a:ext uri="{FF2B5EF4-FFF2-40B4-BE49-F238E27FC236}">
                <a16:creationId xmlns:a16="http://schemas.microsoft.com/office/drawing/2014/main" id="{2A8C656D-E5CB-42ED-9EDD-783D6D6D91F4}"/>
              </a:ext>
            </a:extLst>
          </p:cNvPr>
          <p:cNvCxnSpPr>
            <a:cxnSpLocks/>
          </p:cNvCxnSpPr>
          <p:nvPr/>
        </p:nvCxnSpPr>
        <p:spPr>
          <a:xfrm flipH="1">
            <a:off x="531158" y="4863369"/>
            <a:ext cx="4025793" cy="0"/>
          </a:xfrm>
          <a:prstGeom prst="line">
            <a:avLst/>
          </a:prstGeom>
          <a:noFill/>
          <a:ln w="19050" cap="flat" cmpd="sng" algn="ctr">
            <a:solidFill>
              <a:schemeClr val="accent1"/>
            </a:solidFill>
            <a:prstDash val="solid"/>
            <a:miter lim="800000"/>
          </a:ln>
          <a:effectLst/>
        </p:spPr>
      </p:cxnSp>
      <p:sp>
        <p:nvSpPr>
          <p:cNvPr id="71" name="Rectangle 70">
            <a:extLst>
              <a:ext uri="{FF2B5EF4-FFF2-40B4-BE49-F238E27FC236}">
                <a16:creationId xmlns:a16="http://schemas.microsoft.com/office/drawing/2014/main" id="{6C9AB222-D89D-4E5B-BBEC-F03D7FC455CC}"/>
              </a:ext>
            </a:extLst>
          </p:cNvPr>
          <p:cNvSpPr/>
          <p:nvPr/>
        </p:nvSpPr>
        <p:spPr>
          <a:xfrm>
            <a:off x="524372" y="4586374"/>
            <a:ext cx="2705222" cy="276995"/>
          </a:xfrm>
          <a:prstGeom prst="rect">
            <a:avLst/>
          </a:prstGeom>
        </p:spPr>
        <p:txBody>
          <a:bodyPr wrap="none" lIns="121917" tIns="60958" rIns="121917" bIns="60958">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rPr>
              <a:t>DISTANCE</a:t>
            </a:r>
            <a:r>
              <a:rPr lang="en-US" sz="1000" b="1" spc="300" dirty="0">
                <a:solidFill>
                  <a:srgbClr val="000000"/>
                </a:solidFill>
                <a:latin typeface="Open Sans"/>
                <a:cs typeface="Knockout-HTF27-JuniorBantamwt"/>
              </a:rPr>
              <a:t> TO FIREPOINTS</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cxnSp>
        <p:nvCxnSpPr>
          <p:cNvPr id="72" name="Straight Connector 71">
            <a:extLst>
              <a:ext uri="{FF2B5EF4-FFF2-40B4-BE49-F238E27FC236}">
                <a16:creationId xmlns:a16="http://schemas.microsoft.com/office/drawing/2014/main" id="{2DECE6FF-B9CE-4DF5-8998-0DC6CE527A86}"/>
              </a:ext>
            </a:extLst>
          </p:cNvPr>
          <p:cNvCxnSpPr>
            <a:cxnSpLocks/>
          </p:cNvCxnSpPr>
          <p:nvPr/>
        </p:nvCxnSpPr>
        <p:spPr>
          <a:xfrm flipH="1" flipV="1">
            <a:off x="531108" y="5528088"/>
            <a:ext cx="4713414" cy="10832"/>
          </a:xfrm>
          <a:prstGeom prst="line">
            <a:avLst/>
          </a:prstGeom>
          <a:noFill/>
          <a:ln w="19050" cap="flat" cmpd="sng" algn="ctr">
            <a:solidFill>
              <a:schemeClr val="accent1"/>
            </a:solidFill>
            <a:prstDash val="solid"/>
            <a:miter lim="800000"/>
          </a:ln>
          <a:effectLst/>
        </p:spPr>
      </p:cxnSp>
      <p:sp>
        <p:nvSpPr>
          <p:cNvPr id="80" name="Rectangle 79">
            <a:extLst>
              <a:ext uri="{FF2B5EF4-FFF2-40B4-BE49-F238E27FC236}">
                <a16:creationId xmlns:a16="http://schemas.microsoft.com/office/drawing/2014/main" id="{A8F17D1C-4CC9-4B4B-982C-3A02421F0AB2}"/>
              </a:ext>
            </a:extLst>
          </p:cNvPr>
          <p:cNvSpPr/>
          <p:nvPr/>
        </p:nvSpPr>
        <p:spPr>
          <a:xfrm>
            <a:off x="534406" y="3300488"/>
            <a:ext cx="3739431"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Wilderness area (4 different areas – binary representation)</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81" name="Rectangle 80">
            <a:extLst>
              <a:ext uri="{FF2B5EF4-FFF2-40B4-BE49-F238E27FC236}">
                <a16:creationId xmlns:a16="http://schemas.microsoft.com/office/drawing/2014/main" id="{89DA7F3A-58B8-4F23-B9CF-68F488406361}"/>
              </a:ext>
            </a:extLst>
          </p:cNvPr>
          <p:cNvSpPr/>
          <p:nvPr/>
        </p:nvSpPr>
        <p:spPr>
          <a:xfrm>
            <a:off x="528158" y="4079727"/>
            <a:ext cx="3739431"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Type of soil (40 different types – binary representation)</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82" name="Rectangle 81">
            <a:extLst>
              <a:ext uri="{FF2B5EF4-FFF2-40B4-BE49-F238E27FC236}">
                <a16:creationId xmlns:a16="http://schemas.microsoft.com/office/drawing/2014/main" id="{43B3D28F-739C-474E-857C-F3CBC6D05ABD}"/>
              </a:ext>
            </a:extLst>
          </p:cNvPr>
          <p:cNvSpPr/>
          <p:nvPr/>
        </p:nvSpPr>
        <p:spPr>
          <a:xfrm>
            <a:off x="534406" y="4851774"/>
            <a:ext cx="3739431"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Horizontal distance to nearest wildfire ignition point</a:t>
            </a:r>
            <a:endParaRPr kumimoji="0" lang="en-US" sz="900" b="0" i="0" u="none" strike="noStrike" kern="1200" cap="none" spc="0" normalizeH="0" baseline="0" noProof="0" dirty="0">
              <a:ln>
                <a:noFill/>
              </a:ln>
              <a:solidFill>
                <a:srgbClr val="3F3F3F"/>
              </a:solidFill>
              <a:effectLst/>
              <a:uLnTx/>
              <a:uFillTx/>
              <a:latin typeface="Open Sans"/>
              <a:ea typeface="+mn-ea"/>
              <a:cs typeface="+mn-cs"/>
            </a:endParaRPr>
          </a:p>
        </p:txBody>
      </p:sp>
      <p:sp>
        <p:nvSpPr>
          <p:cNvPr id="83" name="Rectangle 82">
            <a:extLst>
              <a:ext uri="{FF2B5EF4-FFF2-40B4-BE49-F238E27FC236}">
                <a16:creationId xmlns:a16="http://schemas.microsoft.com/office/drawing/2014/main" id="{02341C03-E20D-48A7-8660-E2BDC941282E}"/>
              </a:ext>
            </a:extLst>
          </p:cNvPr>
          <p:cNvSpPr/>
          <p:nvPr/>
        </p:nvSpPr>
        <p:spPr>
          <a:xfrm>
            <a:off x="534405" y="5527204"/>
            <a:ext cx="3739431"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kumimoji="0" lang="en-US" sz="900" b="0" i="0" u="none" strike="noStrike" kern="1200" cap="none" spc="0" normalizeH="0" baseline="0" noProof="0" dirty="0">
                <a:ln>
                  <a:noFill/>
                </a:ln>
                <a:solidFill>
                  <a:srgbClr val="3F3F3F"/>
                </a:solidFill>
                <a:effectLst/>
                <a:uLnTx/>
                <a:uFillTx/>
                <a:latin typeface="Open Sans"/>
                <a:ea typeface="+mn-ea"/>
                <a:cs typeface="+mn-cs"/>
              </a:rPr>
              <a:t>Vertical distance to nearest water feature</a:t>
            </a:r>
          </a:p>
        </p:txBody>
      </p:sp>
      <p:sp>
        <p:nvSpPr>
          <p:cNvPr id="85" name="Rectangle 84">
            <a:extLst>
              <a:ext uri="{FF2B5EF4-FFF2-40B4-BE49-F238E27FC236}">
                <a16:creationId xmlns:a16="http://schemas.microsoft.com/office/drawing/2014/main" id="{8FD380F0-1014-40F5-84BA-733341C237CF}"/>
              </a:ext>
            </a:extLst>
          </p:cNvPr>
          <p:cNvSpPr/>
          <p:nvPr/>
        </p:nvSpPr>
        <p:spPr>
          <a:xfrm>
            <a:off x="8411244" y="3282122"/>
            <a:ext cx="3252932" cy="247119"/>
          </a:xfrm>
          <a:prstGeom prst="rect">
            <a:avLst/>
          </a:prstGeom>
        </p:spPr>
        <p:txBody>
          <a:bodyPr wrap="square">
            <a:spAutoFit/>
          </a:bodyPr>
          <a:lstStyle/>
          <a:p>
            <a:pPr marL="0" marR="0" lvl="1" algn="r"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Aspect in degrees azimuth</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87" name="Rectangle 86">
            <a:extLst>
              <a:ext uri="{FF2B5EF4-FFF2-40B4-BE49-F238E27FC236}">
                <a16:creationId xmlns:a16="http://schemas.microsoft.com/office/drawing/2014/main" id="{3F412A19-DAC6-4FD6-9D9E-2A6371A19C38}"/>
              </a:ext>
            </a:extLst>
          </p:cNvPr>
          <p:cNvSpPr/>
          <p:nvPr/>
        </p:nvSpPr>
        <p:spPr>
          <a:xfrm>
            <a:off x="8400152" y="4047136"/>
            <a:ext cx="3252932" cy="247119"/>
          </a:xfrm>
          <a:prstGeom prst="rect">
            <a:avLst/>
          </a:prstGeom>
        </p:spPr>
        <p:txBody>
          <a:bodyPr wrap="square">
            <a:spAutoFit/>
          </a:bodyPr>
          <a:lstStyle/>
          <a:p>
            <a:pPr marL="0" marR="0" lvl="1" algn="r"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Slope in degrees</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88" name="Rectangle 87">
            <a:extLst>
              <a:ext uri="{FF2B5EF4-FFF2-40B4-BE49-F238E27FC236}">
                <a16:creationId xmlns:a16="http://schemas.microsoft.com/office/drawing/2014/main" id="{314D2E01-3C78-4747-8C1F-962D14B3DEE7}"/>
              </a:ext>
            </a:extLst>
          </p:cNvPr>
          <p:cNvSpPr/>
          <p:nvPr/>
        </p:nvSpPr>
        <p:spPr>
          <a:xfrm>
            <a:off x="8411243" y="2639573"/>
            <a:ext cx="3252932" cy="247119"/>
          </a:xfrm>
          <a:prstGeom prst="rect">
            <a:avLst/>
          </a:prstGeom>
        </p:spPr>
        <p:txBody>
          <a:bodyPr wrap="square">
            <a:spAutoFit/>
          </a:bodyPr>
          <a:lstStyle/>
          <a:p>
            <a:pPr marL="0" marR="0" lvl="1" algn="r"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Elevation in meters</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89" name="Rectangle 88">
            <a:extLst>
              <a:ext uri="{FF2B5EF4-FFF2-40B4-BE49-F238E27FC236}">
                <a16:creationId xmlns:a16="http://schemas.microsoft.com/office/drawing/2014/main" id="{07371C61-59C8-4897-B78B-4E7F7D964A4F}"/>
              </a:ext>
            </a:extLst>
          </p:cNvPr>
          <p:cNvSpPr/>
          <p:nvPr/>
        </p:nvSpPr>
        <p:spPr>
          <a:xfrm>
            <a:off x="8415062" y="4875096"/>
            <a:ext cx="3252932" cy="247119"/>
          </a:xfrm>
          <a:prstGeom prst="rect">
            <a:avLst/>
          </a:prstGeom>
        </p:spPr>
        <p:txBody>
          <a:bodyPr wrap="square">
            <a:spAutoFit/>
          </a:bodyPr>
          <a:lstStyle/>
          <a:p>
            <a:pPr marL="0" marR="0" lvl="1" algn="r"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Horizontal distance to nearest roadway</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90" name="Rectangle 89">
            <a:extLst>
              <a:ext uri="{FF2B5EF4-FFF2-40B4-BE49-F238E27FC236}">
                <a16:creationId xmlns:a16="http://schemas.microsoft.com/office/drawing/2014/main" id="{1B8CC561-7A3F-4393-BBFF-615FF9C373D3}"/>
              </a:ext>
            </a:extLst>
          </p:cNvPr>
          <p:cNvSpPr/>
          <p:nvPr/>
        </p:nvSpPr>
        <p:spPr>
          <a:xfrm>
            <a:off x="8411243" y="5523870"/>
            <a:ext cx="3252932" cy="247119"/>
          </a:xfrm>
          <a:prstGeom prst="rect">
            <a:avLst/>
          </a:prstGeom>
        </p:spPr>
        <p:txBody>
          <a:bodyPr wrap="square">
            <a:spAutoFit/>
          </a:bodyPr>
          <a:lstStyle/>
          <a:p>
            <a:pPr marL="0" marR="0" lvl="1" algn="r"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Horizontal distance to nearest water feature</a:t>
            </a:r>
            <a:endParaRPr kumimoji="0" lang="en-US" sz="900" b="0" i="0" u="none" strike="noStrike" kern="1200" cap="none" spc="0" normalizeH="0" baseline="0" noProof="0" dirty="0">
              <a:ln>
                <a:noFill/>
              </a:ln>
              <a:solidFill>
                <a:srgbClr val="3F3F3F"/>
              </a:solidFill>
              <a:effectLst/>
              <a:uLnTx/>
              <a:uFillTx/>
              <a:latin typeface="Open Sans"/>
              <a:ea typeface="+mn-ea"/>
              <a:cs typeface="+mn-cs"/>
            </a:endParaRPr>
          </a:p>
        </p:txBody>
      </p:sp>
      <p:grpSp>
        <p:nvGrpSpPr>
          <p:cNvPr id="104" name="Graphic 6">
            <a:extLst>
              <a:ext uri="{FF2B5EF4-FFF2-40B4-BE49-F238E27FC236}">
                <a16:creationId xmlns:a16="http://schemas.microsoft.com/office/drawing/2014/main" id="{67C4C3E5-14E8-43D3-B74E-7735A919C3DF}"/>
              </a:ext>
            </a:extLst>
          </p:cNvPr>
          <p:cNvGrpSpPr/>
          <p:nvPr/>
        </p:nvGrpSpPr>
        <p:grpSpPr>
          <a:xfrm>
            <a:off x="5233711" y="3286477"/>
            <a:ext cx="1732181" cy="1730551"/>
            <a:chOff x="6753524" y="2855717"/>
            <a:chExt cx="362312" cy="361971"/>
          </a:xfrm>
          <a:solidFill>
            <a:srgbClr val="B4B4B4"/>
          </a:solidFill>
        </p:grpSpPr>
        <p:sp>
          <p:nvSpPr>
            <p:cNvPr id="105" name="Graphic 6">
              <a:extLst>
                <a:ext uri="{FF2B5EF4-FFF2-40B4-BE49-F238E27FC236}">
                  <a16:creationId xmlns:a16="http://schemas.microsoft.com/office/drawing/2014/main" id="{F12BFC68-6ECC-44C1-841B-CCA0D413D16B}"/>
                </a:ext>
              </a:extLst>
            </p:cNvPr>
            <p:cNvSpPr/>
            <p:nvPr/>
          </p:nvSpPr>
          <p:spPr>
            <a:xfrm>
              <a:off x="6753524" y="2855717"/>
              <a:ext cx="362312" cy="361971"/>
            </a:xfrm>
            <a:custGeom>
              <a:avLst/>
              <a:gdLst>
                <a:gd name="connsiteX0" fmla="*/ 181474 w 362312"/>
                <a:gd name="connsiteY0" fmla="*/ 349204 h 361971"/>
                <a:gd name="connsiteX1" fmla="*/ 13419 w 362312"/>
                <a:gd name="connsiteY1" fmla="*/ 180667 h 361971"/>
                <a:gd name="connsiteX2" fmla="*/ 182113 w 362312"/>
                <a:gd name="connsiteY2" fmla="*/ 12768 h 361971"/>
                <a:gd name="connsiteX3" fmla="*/ 350168 w 362312"/>
                <a:gd name="connsiteY3" fmla="*/ 181305 h 361971"/>
                <a:gd name="connsiteX4" fmla="*/ 181474 w 362312"/>
                <a:gd name="connsiteY4" fmla="*/ 349204 h 361971"/>
                <a:gd name="connsiteX5" fmla="*/ 181474 w 362312"/>
                <a:gd name="connsiteY5" fmla="*/ 0 h 361971"/>
                <a:gd name="connsiteX6" fmla="*/ 0 w 362312"/>
                <a:gd name="connsiteY6" fmla="*/ 180667 h 361971"/>
                <a:gd name="connsiteX7" fmla="*/ 180835 w 362312"/>
                <a:gd name="connsiteY7" fmla="*/ 361972 h 361971"/>
                <a:gd name="connsiteX8" fmla="*/ 362309 w 362312"/>
                <a:gd name="connsiteY8" fmla="*/ 181305 h 361971"/>
                <a:gd name="connsiteX9" fmla="*/ 181474 w 362312"/>
                <a:gd name="connsiteY9" fmla="*/ 0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2312" h="361971">
                  <a:moveTo>
                    <a:pt x="181474" y="349204"/>
                  </a:moveTo>
                  <a:cubicBezTo>
                    <a:pt x="88820" y="349204"/>
                    <a:pt x="13419" y="273873"/>
                    <a:pt x="13419" y="180667"/>
                  </a:cubicBezTo>
                  <a:cubicBezTo>
                    <a:pt x="13419" y="88099"/>
                    <a:pt x="88820" y="12768"/>
                    <a:pt x="182113" y="12768"/>
                  </a:cubicBezTo>
                  <a:cubicBezTo>
                    <a:pt x="274767" y="12768"/>
                    <a:pt x="350168" y="88099"/>
                    <a:pt x="350168" y="181305"/>
                  </a:cubicBezTo>
                  <a:cubicBezTo>
                    <a:pt x="350168" y="273873"/>
                    <a:pt x="274128" y="349204"/>
                    <a:pt x="181474" y="349204"/>
                  </a:cubicBezTo>
                  <a:moveTo>
                    <a:pt x="181474" y="0"/>
                  </a:moveTo>
                  <a:cubicBezTo>
                    <a:pt x="81152" y="0"/>
                    <a:pt x="0" y="81076"/>
                    <a:pt x="0" y="180667"/>
                  </a:cubicBezTo>
                  <a:cubicBezTo>
                    <a:pt x="0" y="280895"/>
                    <a:pt x="81152" y="361972"/>
                    <a:pt x="180835" y="361972"/>
                  </a:cubicBezTo>
                  <a:cubicBezTo>
                    <a:pt x="281157" y="361972"/>
                    <a:pt x="362309" y="280895"/>
                    <a:pt x="362309" y="181305"/>
                  </a:cubicBezTo>
                  <a:cubicBezTo>
                    <a:pt x="362948" y="81076"/>
                    <a:pt x="281796" y="0"/>
                    <a:pt x="181474" y="0"/>
                  </a:cubicBezTo>
                </a:path>
              </a:pathLst>
            </a:custGeom>
            <a:grpFill/>
            <a:ln w="6390" cap="flat">
              <a:noFill/>
              <a:prstDash val="solid"/>
              <a:miter/>
            </a:ln>
          </p:spPr>
          <p:txBody>
            <a:bodyPr rtlCol="0" anchor="ctr"/>
            <a:lstStyle/>
            <a:p>
              <a:endParaRPr lang="en-US" dirty="0"/>
            </a:p>
          </p:txBody>
        </p:sp>
        <p:sp>
          <p:nvSpPr>
            <p:cNvPr id="106" name="Graphic 6">
              <a:extLst>
                <a:ext uri="{FF2B5EF4-FFF2-40B4-BE49-F238E27FC236}">
                  <a16:creationId xmlns:a16="http://schemas.microsoft.com/office/drawing/2014/main" id="{D7157F4B-1783-46BC-BA65-EDE1FAB39AAC}"/>
                </a:ext>
              </a:extLst>
            </p:cNvPr>
            <p:cNvSpPr/>
            <p:nvPr/>
          </p:nvSpPr>
          <p:spPr>
            <a:xfrm>
              <a:off x="6858261" y="2934400"/>
              <a:ext cx="150278" cy="204766"/>
            </a:xfrm>
            <a:custGeom>
              <a:avLst/>
              <a:gdLst>
                <a:gd name="connsiteX0" fmla="*/ 90795 w 150278"/>
                <a:gd name="connsiteY0" fmla="*/ 164547 h 204766"/>
                <a:gd name="connsiteX1" fmla="*/ 84405 w 150278"/>
                <a:gd name="connsiteY1" fmla="*/ 170931 h 204766"/>
                <a:gd name="connsiteX2" fmla="*/ 84405 w 150278"/>
                <a:gd name="connsiteY2" fmla="*/ 191998 h 204766"/>
                <a:gd name="connsiteX3" fmla="*/ 69708 w 150278"/>
                <a:gd name="connsiteY3" fmla="*/ 191998 h 204766"/>
                <a:gd name="connsiteX4" fmla="*/ 69708 w 150278"/>
                <a:gd name="connsiteY4" fmla="*/ 170931 h 204766"/>
                <a:gd name="connsiteX5" fmla="*/ 63318 w 150278"/>
                <a:gd name="connsiteY5" fmla="*/ 164547 h 204766"/>
                <a:gd name="connsiteX6" fmla="*/ 21144 w 150278"/>
                <a:gd name="connsiteY6" fmla="*/ 164547 h 204766"/>
                <a:gd name="connsiteX7" fmla="*/ 55011 w 150278"/>
                <a:gd name="connsiteY7" fmla="*/ 119859 h 204766"/>
                <a:gd name="connsiteX8" fmla="*/ 55650 w 150278"/>
                <a:gd name="connsiteY8" fmla="*/ 113475 h 204766"/>
                <a:gd name="connsiteX9" fmla="*/ 49899 w 150278"/>
                <a:gd name="connsiteY9" fmla="*/ 109645 h 204766"/>
                <a:gd name="connsiteX10" fmla="*/ 35203 w 150278"/>
                <a:gd name="connsiteY10" fmla="*/ 109645 h 204766"/>
                <a:gd name="connsiteX11" fmla="*/ 69069 w 150278"/>
                <a:gd name="connsiteY11" fmla="*/ 64957 h 204766"/>
                <a:gd name="connsiteX12" fmla="*/ 69708 w 150278"/>
                <a:gd name="connsiteY12" fmla="*/ 58573 h 204766"/>
                <a:gd name="connsiteX13" fmla="*/ 63957 w 150278"/>
                <a:gd name="connsiteY13" fmla="*/ 54743 h 204766"/>
                <a:gd name="connsiteX14" fmla="*/ 49260 w 150278"/>
                <a:gd name="connsiteY14" fmla="*/ 54743 h 204766"/>
                <a:gd name="connsiteX15" fmla="*/ 78015 w 150278"/>
                <a:gd name="connsiteY15" fmla="*/ 16439 h 204766"/>
                <a:gd name="connsiteX16" fmla="*/ 106770 w 150278"/>
                <a:gd name="connsiteY16" fmla="*/ 54743 h 204766"/>
                <a:gd name="connsiteX17" fmla="*/ 92072 w 150278"/>
                <a:gd name="connsiteY17" fmla="*/ 54743 h 204766"/>
                <a:gd name="connsiteX18" fmla="*/ 86322 w 150278"/>
                <a:gd name="connsiteY18" fmla="*/ 58573 h 204766"/>
                <a:gd name="connsiteX19" fmla="*/ 86961 w 150278"/>
                <a:gd name="connsiteY19" fmla="*/ 64957 h 204766"/>
                <a:gd name="connsiteX20" fmla="*/ 120827 w 150278"/>
                <a:gd name="connsiteY20" fmla="*/ 109645 h 204766"/>
                <a:gd name="connsiteX21" fmla="*/ 106770 w 150278"/>
                <a:gd name="connsiteY21" fmla="*/ 109645 h 204766"/>
                <a:gd name="connsiteX22" fmla="*/ 100380 w 150278"/>
                <a:gd name="connsiteY22" fmla="*/ 116667 h 204766"/>
                <a:gd name="connsiteX23" fmla="*/ 101657 w 150278"/>
                <a:gd name="connsiteY23" fmla="*/ 120498 h 204766"/>
                <a:gd name="connsiteX24" fmla="*/ 134885 w 150278"/>
                <a:gd name="connsiteY24" fmla="*/ 164547 h 204766"/>
                <a:gd name="connsiteX25" fmla="*/ 90795 w 150278"/>
                <a:gd name="connsiteY25" fmla="*/ 164547 h 204766"/>
                <a:gd name="connsiteX26" fmla="*/ 116993 w 150278"/>
                <a:gd name="connsiteY26" fmla="*/ 122413 h 204766"/>
                <a:gd name="connsiteX27" fmla="*/ 131691 w 150278"/>
                <a:gd name="connsiteY27" fmla="*/ 122413 h 204766"/>
                <a:gd name="connsiteX28" fmla="*/ 137442 w 150278"/>
                <a:gd name="connsiteY28" fmla="*/ 118583 h 204766"/>
                <a:gd name="connsiteX29" fmla="*/ 136802 w 150278"/>
                <a:gd name="connsiteY29" fmla="*/ 112199 h 204766"/>
                <a:gd name="connsiteX30" fmla="*/ 102936 w 150278"/>
                <a:gd name="connsiteY30" fmla="*/ 67511 h 204766"/>
                <a:gd name="connsiteX31" fmla="*/ 117632 w 150278"/>
                <a:gd name="connsiteY31" fmla="*/ 67511 h 204766"/>
                <a:gd name="connsiteX32" fmla="*/ 123383 w 150278"/>
                <a:gd name="connsiteY32" fmla="*/ 63680 h 204766"/>
                <a:gd name="connsiteX33" fmla="*/ 122744 w 150278"/>
                <a:gd name="connsiteY33" fmla="*/ 57296 h 204766"/>
                <a:gd name="connsiteX34" fmla="*/ 81210 w 150278"/>
                <a:gd name="connsiteY34" fmla="*/ 2394 h 204766"/>
                <a:gd name="connsiteX35" fmla="*/ 70986 w 150278"/>
                <a:gd name="connsiteY35" fmla="*/ 2394 h 204766"/>
                <a:gd name="connsiteX36" fmla="*/ 29452 w 150278"/>
                <a:gd name="connsiteY36" fmla="*/ 57296 h 204766"/>
                <a:gd name="connsiteX37" fmla="*/ 28813 w 150278"/>
                <a:gd name="connsiteY37" fmla="*/ 63680 h 204766"/>
                <a:gd name="connsiteX38" fmla="*/ 34563 w 150278"/>
                <a:gd name="connsiteY38" fmla="*/ 67511 h 204766"/>
                <a:gd name="connsiteX39" fmla="*/ 49260 w 150278"/>
                <a:gd name="connsiteY39" fmla="*/ 67511 h 204766"/>
                <a:gd name="connsiteX40" fmla="*/ 15393 w 150278"/>
                <a:gd name="connsiteY40" fmla="*/ 112199 h 204766"/>
                <a:gd name="connsiteX41" fmla="*/ 14754 w 150278"/>
                <a:gd name="connsiteY41" fmla="*/ 118583 h 204766"/>
                <a:gd name="connsiteX42" fmla="*/ 20505 w 150278"/>
                <a:gd name="connsiteY42" fmla="*/ 122413 h 204766"/>
                <a:gd name="connsiteX43" fmla="*/ 35203 w 150278"/>
                <a:gd name="connsiteY43" fmla="*/ 122413 h 204766"/>
                <a:gd name="connsiteX44" fmla="*/ 1336 w 150278"/>
                <a:gd name="connsiteY44" fmla="*/ 167101 h 204766"/>
                <a:gd name="connsiteX45" fmla="*/ 697 w 150278"/>
                <a:gd name="connsiteY45" fmla="*/ 173485 h 204766"/>
                <a:gd name="connsiteX46" fmla="*/ 6448 w 150278"/>
                <a:gd name="connsiteY46" fmla="*/ 177315 h 204766"/>
                <a:gd name="connsiteX47" fmla="*/ 55011 w 150278"/>
                <a:gd name="connsiteY47" fmla="*/ 177315 h 204766"/>
                <a:gd name="connsiteX48" fmla="*/ 55011 w 150278"/>
                <a:gd name="connsiteY48" fmla="*/ 198382 h 204766"/>
                <a:gd name="connsiteX49" fmla="*/ 61401 w 150278"/>
                <a:gd name="connsiteY49" fmla="*/ 204766 h 204766"/>
                <a:gd name="connsiteX50" fmla="*/ 88877 w 150278"/>
                <a:gd name="connsiteY50" fmla="*/ 204766 h 204766"/>
                <a:gd name="connsiteX51" fmla="*/ 95267 w 150278"/>
                <a:gd name="connsiteY51" fmla="*/ 198382 h 204766"/>
                <a:gd name="connsiteX52" fmla="*/ 95267 w 150278"/>
                <a:gd name="connsiteY52" fmla="*/ 177315 h 204766"/>
                <a:gd name="connsiteX53" fmla="*/ 143832 w 150278"/>
                <a:gd name="connsiteY53" fmla="*/ 177315 h 204766"/>
                <a:gd name="connsiteX54" fmla="*/ 149582 w 150278"/>
                <a:gd name="connsiteY54" fmla="*/ 173485 h 204766"/>
                <a:gd name="connsiteX55" fmla="*/ 148943 w 150278"/>
                <a:gd name="connsiteY55" fmla="*/ 167101 h 204766"/>
                <a:gd name="connsiteX56" fmla="*/ 116993 w 150278"/>
                <a:gd name="connsiteY56" fmla="*/ 122413 h 20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50278" h="204766">
                  <a:moveTo>
                    <a:pt x="90795" y="164547"/>
                  </a:moveTo>
                  <a:cubicBezTo>
                    <a:pt x="86961" y="164547"/>
                    <a:pt x="84405" y="167101"/>
                    <a:pt x="84405" y="170931"/>
                  </a:cubicBezTo>
                  <a:lnTo>
                    <a:pt x="84405" y="191998"/>
                  </a:lnTo>
                  <a:lnTo>
                    <a:pt x="69708" y="191998"/>
                  </a:lnTo>
                  <a:lnTo>
                    <a:pt x="69708" y="170931"/>
                  </a:lnTo>
                  <a:cubicBezTo>
                    <a:pt x="69708" y="167101"/>
                    <a:pt x="67152" y="164547"/>
                    <a:pt x="63318" y="164547"/>
                  </a:cubicBezTo>
                  <a:lnTo>
                    <a:pt x="21144" y="164547"/>
                  </a:lnTo>
                  <a:lnTo>
                    <a:pt x="55011" y="119859"/>
                  </a:lnTo>
                  <a:cubicBezTo>
                    <a:pt x="56289" y="117944"/>
                    <a:pt x="56928" y="115391"/>
                    <a:pt x="55650" y="113475"/>
                  </a:cubicBezTo>
                  <a:cubicBezTo>
                    <a:pt x="54372" y="111560"/>
                    <a:pt x="52455" y="109645"/>
                    <a:pt x="49899" y="109645"/>
                  </a:cubicBezTo>
                  <a:lnTo>
                    <a:pt x="35203" y="109645"/>
                  </a:lnTo>
                  <a:lnTo>
                    <a:pt x="69069" y="64957"/>
                  </a:lnTo>
                  <a:cubicBezTo>
                    <a:pt x="70347" y="63042"/>
                    <a:pt x="70986" y="60488"/>
                    <a:pt x="69708" y="58573"/>
                  </a:cubicBezTo>
                  <a:cubicBezTo>
                    <a:pt x="68430" y="56658"/>
                    <a:pt x="66513" y="54743"/>
                    <a:pt x="63957" y="54743"/>
                  </a:cubicBezTo>
                  <a:lnTo>
                    <a:pt x="49260" y="54743"/>
                  </a:lnTo>
                  <a:lnTo>
                    <a:pt x="78015" y="16439"/>
                  </a:lnTo>
                  <a:lnTo>
                    <a:pt x="106770" y="54743"/>
                  </a:lnTo>
                  <a:lnTo>
                    <a:pt x="92072" y="54743"/>
                  </a:lnTo>
                  <a:cubicBezTo>
                    <a:pt x="89517" y="54743"/>
                    <a:pt x="87600" y="56019"/>
                    <a:pt x="86322" y="58573"/>
                  </a:cubicBezTo>
                  <a:cubicBezTo>
                    <a:pt x="85044" y="60488"/>
                    <a:pt x="85682" y="63042"/>
                    <a:pt x="86961" y="64957"/>
                  </a:cubicBezTo>
                  <a:lnTo>
                    <a:pt x="120827" y="109645"/>
                  </a:lnTo>
                  <a:lnTo>
                    <a:pt x="106770" y="109645"/>
                  </a:lnTo>
                  <a:cubicBezTo>
                    <a:pt x="103575" y="109645"/>
                    <a:pt x="100380" y="113475"/>
                    <a:pt x="100380" y="116667"/>
                  </a:cubicBezTo>
                  <a:cubicBezTo>
                    <a:pt x="100380" y="117944"/>
                    <a:pt x="101018" y="119221"/>
                    <a:pt x="101657" y="120498"/>
                  </a:cubicBezTo>
                  <a:lnTo>
                    <a:pt x="134885" y="164547"/>
                  </a:lnTo>
                  <a:lnTo>
                    <a:pt x="90795" y="164547"/>
                  </a:lnTo>
                  <a:close/>
                  <a:moveTo>
                    <a:pt x="116993" y="122413"/>
                  </a:moveTo>
                  <a:lnTo>
                    <a:pt x="131691" y="122413"/>
                  </a:lnTo>
                  <a:cubicBezTo>
                    <a:pt x="134247" y="122413"/>
                    <a:pt x="136163" y="121136"/>
                    <a:pt x="137442" y="118583"/>
                  </a:cubicBezTo>
                  <a:cubicBezTo>
                    <a:pt x="138719" y="116667"/>
                    <a:pt x="138080" y="114114"/>
                    <a:pt x="136802" y="112199"/>
                  </a:cubicBezTo>
                  <a:lnTo>
                    <a:pt x="102936" y="67511"/>
                  </a:lnTo>
                  <a:lnTo>
                    <a:pt x="117632" y="67511"/>
                  </a:lnTo>
                  <a:cubicBezTo>
                    <a:pt x="120188" y="67511"/>
                    <a:pt x="122106" y="66234"/>
                    <a:pt x="123383" y="63680"/>
                  </a:cubicBezTo>
                  <a:cubicBezTo>
                    <a:pt x="124662" y="61765"/>
                    <a:pt x="124022" y="59211"/>
                    <a:pt x="122744" y="57296"/>
                  </a:cubicBezTo>
                  <a:lnTo>
                    <a:pt x="81210" y="2394"/>
                  </a:lnTo>
                  <a:cubicBezTo>
                    <a:pt x="78654" y="-798"/>
                    <a:pt x="73542" y="-798"/>
                    <a:pt x="70986" y="2394"/>
                  </a:cubicBezTo>
                  <a:lnTo>
                    <a:pt x="29452" y="57296"/>
                  </a:lnTo>
                  <a:cubicBezTo>
                    <a:pt x="28173" y="59211"/>
                    <a:pt x="27534" y="61765"/>
                    <a:pt x="28813" y="63680"/>
                  </a:cubicBezTo>
                  <a:cubicBezTo>
                    <a:pt x="30090" y="65595"/>
                    <a:pt x="32008" y="67511"/>
                    <a:pt x="34563" y="67511"/>
                  </a:cubicBezTo>
                  <a:lnTo>
                    <a:pt x="49260" y="67511"/>
                  </a:lnTo>
                  <a:lnTo>
                    <a:pt x="15393" y="112199"/>
                  </a:lnTo>
                  <a:cubicBezTo>
                    <a:pt x="14115" y="114114"/>
                    <a:pt x="13477" y="116667"/>
                    <a:pt x="14754" y="118583"/>
                  </a:cubicBezTo>
                  <a:cubicBezTo>
                    <a:pt x="16033" y="120498"/>
                    <a:pt x="17949" y="122413"/>
                    <a:pt x="20505" y="122413"/>
                  </a:cubicBezTo>
                  <a:lnTo>
                    <a:pt x="35203" y="122413"/>
                  </a:lnTo>
                  <a:lnTo>
                    <a:pt x="1336" y="167101"/>
                  </a:lnTo>
                  <a:cubicBezTo>
                    <a:pt x="58" y="169016"/>
                    <a:pt x="-582" y="171570"/>
                    <a:pt x="697" y="173485"/>
                  </a:cubicBezTo>
                  <a:cubicBezTo>
                    <a:pt x="1974" y="175400"/>
                    <a:pt x="3892" y="177315"/>
                    <a:pt x="6448" y="177315"/>
                  </a:cubicBezTo>
                  <a:lnTo>
                    <a:pt x="55011" y="177315"/>
                  </a:lnTo>
                  <a:lnTo>
                    <a:pt x="55011" y="198382"/>
                  </a:lnTo>
                  <a:cubicBezTo>
                    <a:pt x="55011" y="202213"/>
                    <a:pt x="57567" y="204766"/>
                    <a:pt x="61401" y="204766"/>
                  </a:cubicBezTo>
                  <a:lnTo>
                    <a:pt x="88877" y="204766"/>
                  </a:lnTo>
                  <a:cubicBezTo>
                    <a:pt x="92712" y="204766"/>
                    <a:pt x="95267" y="202213"/>
                    <a:pt x="95267" y="198382"/>
                  </a:cubicBezTo>
                  <a:lnTo>
                    <a:pt x="95267" y="177315"/>
                  </a:lnTo>
                  <a:lnTo>
                    <a:pt x="143832" y="177315"/>
                  </a:lnTo>
                  <a:cubicBezTo>
                    <a:pt x="146387" y="177315"/>
                    <a:pt x="148304" y="176038"/>
                    <a:pt x="149582" y="173485"/>
                  </a:cubicBezTo>
                  <a:cubicBezTo>
                    <a:pt x="150860" y="171570"/>
                    <a:pt x="150221" y="169016"/>
                    <a:pt x="148943" y="167101"/>
                  </a:cubicBezTo>
                  <a:lnTo>
                    <a:pt x="116993" y="122413"/>
                  </a:lnTo>
                  <a:close/>
                </a:path>
              </a:pathLst>
            </a:custGeom>
            <a:grpFill/>
            <a:ln w="6390" cap="flat">
              <a:noFill/>
              <a:prstDash val="solid"/>
              <a:miter/>
            </a:ln>
          </p:spPr>
          <p:txBody>
            <a:bodyPr rtlCol="0" anchor="ctr"/>
            <a:lstStyle/>
            <a:p>
              <a:endParaRPr lang="en-US" dirty="0"/>
            </a:p>
          </p:txBody>
        </p:sp>
      </p:grpSp>
      <p:pic>
        <p:nvPicPr>
          <p:cNvPr id="14" name="Picture 13">
            <a:hlinkClick r:id="rId8"/>
            <a:extLst>
              <a:ext uri="{FF2B5EF4-FFF2-40B4-BE49-F238E27FC236}">
                <a16:creationId xmlns:a16="http://schemas.microsoft.com/office/drawing/2014/main" id="{E9FB3386-8652-438D-8991-7E050221E2A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1222417" y="6386717"/>
            <a:ext cx="660434" cy="311166"/>
          </a:xfrm>
          <a:prstGeom prst="rect">
            <a:avLst/>
          </a:prstGeom>
        </p:spPr>
      </p:pic>
      <p:sp>
        <p:nvSpPr>
          <p:cNvPr id="60" name="Rectangle 59">
            <a:extLst>
              <a:ext uri="{FF2B5EF4-FFF2-40B4-BE49-F238E27FC236}">
                <a16:creationId xmlns:a16="http://schemas.microsoft.com/office/drawing/2014/main" id="{DD06CA30-323B-4B80-8C8C-F83B047C3F9A}"/>
              </a:ext>
            </a:extLst>
          </p:cNvPr>
          <p:cNvSpPr/>
          <p:nvPr/>
        </p:nvSpPr>
        <p:spPr>
          <a:xfrm>
            <a:off x="10295212" y="6416596"/>
            <a:ext cx="1048648"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kumimoji="0" lang="en-US" sz="900" b="0" i="0" u="none" strike="noStrike" kern="1200" cap="none" spc="0" normalizeH="0" baseline="0" noProof="0" dirty="0">
                <a:ln>
                  <a:noFill/>
                </a:ln>
                <a:solidFill>
                  <a:srgbClr val="3F3F3F"/>
                </a:solidFill>
                <a:effectLst/>
                <a:uLnTx/>
                <a:uFillTx/>
                <a:latin typeface="Open Sans"/>
                <a:ea typeface="+mn-ea"/>
                <a:cs typeface="+mn-cs"/>
              </a:rPr>
              <a:t>Dataset Source: </a:t>
            </a:r>
          </a:p>
        </p:txBody>
      </p:sp>
      <p:sp>
        <p:nvSpPr>
          <p:cNvPr id="63" name="Text Placeholder 3">
            <a:extLst>
              <a:ext uri="{FF2B5EF4-FFF2-40B4-BE49-F238E27FC236}">
                <a16:creationId xmlns:a16="http://schemas.microsoft.com/office/drawing/2014/main" id="{74F80955-BE70-484C-8F55-8BA2FF37C9D9}"/>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sp>
        <p:nvSpPr>
          <p:cNvPr id="3" name="TextBox 2">
            <a:extLst>
              <a:ext uri="{FF2B5EF4-FFF2-40B4-BE49-F238E27FC236}">
                <a16:creationId xmlns:a16="http://schemas.microsoft.com/office/drawing/2014/main" id="{4DF8A667-B3C9-4C15-B7B6-F29E413DD92D}"/>
              </a:ext>
            </a:extLst>
          </p:cNvPr>
          <p:cNvSpPr txBox="1"/>
          <p:nvPr/>
        </p:nvSpPr>
        <p:spPr>
          <a:xfrm>
            <a:off x="5309477" y="2546840"/>
            <a:ext cx="314031" cy="161583"/>
          </a:xfrm>
          <a:prstGeom prst="rect">
            <a:avLst/>
          </a:prstGeom>
          <a:noFill/>
        </p:spPr>
        <p:txBody>
          <a:bodyPr vert="horz" wrap="square" lIns="0" tIns="0" rIns="0" bIns="0" rtlCol="0">
            <a:spAutoFit/>
          </a:bodyPr>
          <a:lstStyle/>
          <a:p>
            <a:pPr>
              <a:spcBef>
                <a:spcPts val="200"/>
              </a:spcBef>
              <a:buSzPct val="100000"/>
            </a:pPr>
            <a:r>
              <a:rPr lang="en-US" sz="1050" b="1" dirty="0">
                <a:solidFill>
                  <a:srgbClr val="99CB38"/>
                </a:solidFill>
              </a:rPr>
              <a:t>10</a:t>
            </a:r>
          </a:p>
        </p:txBody>
      </p:sp>
    </p:spTree>
    <p:extLst>
      <p:ext uri="{BB962C8B-B14F-4D97-AF65-F5344CB8AC3E}">
        <p14:creationId xmlns:p14="http://schemas.microsoft.com/office/powerpoint/2010/main" val="218876259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F38E8-4552-4399-89BC-26C588C291C8}"/>
              </a:ext>
            </a:extLst>
          </p:cNvPr>
          <p:cNvSpPr>
            <a:spLocks noGrp="1"/>
          </p:cNvSpPr>
          <p:nvPr>
            <p:ph type="title"/>
          </p:nvPr>
        </p:nvSpPr>
        <p:spPr/>
        <p:txBody>
          <a:bodyPr/>
          <a:lstStyle/>
          <a:p>
            <a:r>
              <a:rPr lang="en-US" dirty="0"/>
              <a:t>Data Preparation</a:t>
            </a:r>
          </a:p>
        </p:txBody>
      </p:sp>
      <p:sp>
        <p:nvSpPr>
          <p:cNvPr id="3" name="Text Placeholder 2">
            <a:extLst>
              <a:ext uri="{FF2B5EF4-FFF2-40B4-BE49-F238E27FC236}">
                <a16:creationId xmlns:a16="http://schemas.microsoft.com/office/drawing/2014/main" id="{64488157-B65A-41EE-83D0-DE5836C66D5F}"/>
              </a:ext>
            </a:extLst>
          </p:cNvPr>
          <p:cNvSpPr>
            <a:spLocks noGrp="1"/>
          </p:cNvSpPr>
          <p:nvPr>
            <p:ph type="body" sz="quarter" idx="14"/>
          </p:nvPr>
        </p:nvSpPr>
        <p:spPr>
          <a:xfrm>
            <a:off x="546296" y="1112803"/>
            <a:ext cx="11290104" cy="208760"/>
          </a:xfrm>
        </p:spPr>
        <p:txBody>
          <a:bodyPr/>
          <a:lstStyle/>
          <a:p>
            <a:r>
              <a:rPr lang="en-US" dirty="0"/>
              <a:t>What was done to pre-process the data before inserting it into a machine learning model. </a:t>
            </a:r>
          </a:p>
          <a:p>
            <a:endParaRPr lang="en-US" dirty="0"/>
          </a:p>
        </p:txBody>
      </p:sp>
      <p:sp>
        <p:nvSpPr>
          <p:cNvPr id="4" name="Text Placeholder 3">
            <a:extLst>
              <a:ext uri="{FF2B5EF4-FFF2-40B4-BE49-F238E27FC236}">
                <a16:creationId xmlns:a16="http://schemas.microsoft.com/office/drawing/2014/main" id="{9CBA9A72-002F-470D-8704-EB44BEDF740F}"/>
              </a:ext>
            </a:extLst>
          </p:cNvPr>
          <p:cNvSpPr>
            <a:spLocks noGrp="1"/>
          </p:cNvSpPr>
          <p:nvPr>
            <p:ph type="body" sz="quarter" idx="15"/>
          </p:nvPr>
        </p:nvSpPr>
        <p:spPr/>
        <p:txBody>
          <a:bodyPr/>
          <a:lstStyle/>
          <a:p>
            <a:r>
              <a:rPr lang="en-US" dirty="0"/>
              <a:t>Apprenticeship capstone – tree coverage </a:t>
            </a:r>
          </a:p>
        </p:txBody>
      </p:sp>
      <p:sp>
        <p:nvSpPr>
          <p:cNvPr id="25" name="Text Placeholder 2">
            <a:extLst>
              <a:ext uri="{FF2B5EF4-FFF2-40B4-BE49-F238E27FC236}">
                <a16:creationId xmlns:a16="http://schemas.microsoft.com/office/drawing/2014/main" id="{9632C2EE-30EA-43C2-B397-B4E9AA8AE31A}"/>
              </a:ext>
            </a:extLst>
          </p:cNvPr>
          <p:cNvSpPr txBox="1">
            <a:spLocks/>
          </p:cNvSpPr>
          <p:nvPr/>
        </p:nvSpPr>
        <p:spPr>
          <a:xfrm>
            <a:off x="469900" y="1057863"/>
            <a:ext cx="11252200" cy="475488"/>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lang="en-US" sz="1200" kern="1200" spc="-30">
                <a:solidFill>
                  <a:schemeClr val="tx1"/>
                </a:solidFill>
                <a:latin typeface="+mn-lt"/>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mn-lt"/>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mn-lt"/>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44" name="Notched Right Arrow 14">
            <a:extLst>
              <a:ext uri="{FF2B5EF4-FFF2-40B4-BE49-F238E27FC236}">
                <a16:creationId xmlns:a16="http://schemas.microsoft.com/office/drawing/2014/main" id="{70854037-7073-4BBF-B99C-F6CC9A2BFAE3}"/>
              </a:ext>
            </a:extLst>
          </p:cNvPr>
          <p:cNvSpPr/>
          <p:nvPr/>
        </p:nvSpPr>
        <p:spPr>
          <a:xfrm rot="5400000">
            <a:off x="9631421" y="3771977"/>
            <a:ext cx="786757" cy="460856"/>
          </a:xfrm>
          <a:prstGeom prst="notchedRightArrow">
            <a:avLst>
              <a:gd name="adj1" fmla="val 100000"/>
              <a:gd name="adj2" fmla="val 91021"/>
            </a:avLst>
          </a:prstGeom>
          <a:solidFill>
            <a:srgbClr val="05B7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Open Sans"/>
              <a:ea typeface="Microsoft YaHei"/>
              <a:cs typeface="+mn-cs"/>
            </a:endParaRPr>
          </a:p>
        </p:txBody>
      </p:sp>
      <p:grpSp>
        <p:nvGrpSpPr>
          <p:cNvPr id="6" name="Group 5">
            <a:extLst>
              <a:ext uri="{FF2B5EF4-FFF2-40B4-BE49-F238E27FC236}">
                <a16:creationId xmlns:a16="http://schemas.microsoft.com/office/drawing/2014/main" id="{41B0E147-016B-4E22-9EE0-5241C27C8A2C}"/>
              </a:ext>
            </a:extLst>
          </p:cNvPr>
          <p:cNvGrpSpPr/>
          <p:nvPr/>
        </p:nvGrpSpPr>
        <p:grpSpPr>
          <a:xfrm>
            <a:off x="474981" y="1588551"/>
            <a:ext cx="11242039" cy="4642548"/>
            <a:chOff x="968115" y="1588551"/>
            <a:chExt cx="10255770" cy="4642548"/>
          </a:xfrm>
        </p:grpSpPr>
        <p:grpSp>
          <p:nvGrpSpPr>
            <p:cNvPr id="24" name="Group 23">
              <a:extLst>
                <a:ext uri="{FF2B5EF4-FFF2-40B4-BE49-F238E27FC236}">
                  <a16:creationId xmlns:a16="http://schemas.microsoft.com/office/drawing/2014/main" id="{C1E03E4E-8A33-4D26-AE61-5EA6A85B02CF}"/>
                </a:ext>
              </a:extLst>
            </p:cNvPr>
            <p:cNvGrpSpPr/>
            <p:nvPr/>
          </p:nvGrpSpPr>
          <p:grpSpPr>
            <a:xfrm>
              <a:off x="968115" y="1588551"/>
              <a:ext cx="10255770" cy="4642548"/>
              <a:chOff x="1452179" y="1588551"/>
              <a:chExt cx="10255770" cy="4642548"/>
            </a:xfrm>
          </p:grpSpPr>
          <p:grpSp>
            <p:nvGrpSpPr>
              <p:cNvPr id="5" name="Group 4">
                <a:extLst>
                  <a:ext uri="{FF2B5EF4-FFF2-40B4-BE49-F238E27FC236}">
                    <a16:creationId xmlns:a16="http://schemas.microsoft.com/office/drawing/2014/main" id="{FB2F10D4-F5BB-4A57-B862-E513C10B3177}"/>
                  </a:ext>
                </a:extLst>
              </p:cNvPr>
              <p:cNvGrpSpPr/>
              <p:nvPr/>
            </p:nvGrpSpPr>
            <p:grpSpPr>
              <a:xfrm>
                <a:off x="1873828" y="2841512"/>
                <a:ext cx="9727047" cy="3108541"/>
                <a:chOff x="1887979" y="2616212"/>
                <a:chExt cx="9727047" cy="3018226"/>
              </a:xfrm>
            </p:grpSpPr>
            <p:sp>
              <p:nvSpPr>
                <p:cNvPr id="21" name="TextBox 20">
                  <a:extLst>
                    <a:ext uri="{FF2B5EF4-FFF2-40B4-BE49-F238E27FC236}">
                      <a16:creationId xmlns:a16="http://schemas.microsoft.com/office/drawing/2014/main" id="{3E3CC3E3-C376-4420-AD50-5C4BF49C627B}"/>
                    </a:ext>
                  </a:extLst>
                </p:cNvPr>
                <p:cNvSpPr txBox="1"/>
                <p:nvPr/>
              </p:nvSpPr>
              <p:spPr>
                <a:xfrm>
                  <a:off x="1887979" y="2964670"/>
                  <a:ext cx="2873373" cy="19723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Open Sans Light" panose="020B0306030504020204" pitchFamily="34" charset="0"/>
                      <a:ea typeface="Open Sans Light" panose="020B0306030504020204" pitchFamily="34" charset="0"/>
                      <a:cs typeface="Open Sans Light" panose="020B0306030504020204" pitchFamily="34" charset="0"/>
                    </a:rPr>
                    <a:t>The data was previously preprocessed:</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b="0" u="none" strike="noStrike" kern="1200" cap="none" spc="0" normalizeH="0" baseline="0" noProof="0" dirty="0">
                    <a:ln>
                      <a:noFill/>
                    </a:ln>
                    <a:solidFill>
                      <a:srgbClr val="000000"/>
                    </a:solidFill>
                    <a:effectLst/>
                    <a:uLnTx/>
                    <a:uFillTx/>
                    <a:latin typeface="Open Sans Light" panose="020B0306030504020204" pitchFamily="34" charset="0"/>
                    <a:ea typeface="Open Sans Light" panose="020B0306030504020204" pitchFamily="34" charset="0"/>
                    <a:cs typeface="Open Sans Light" panose="020B0306030504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Open Sans Light" panose="020B0306030504020204" pitchFamily="34" charset="0"/>
                      <a:ea typeface="Open Sans Light" panose="020B0306030504020204" pitchFamily="34" charset="0"/>
                      <a:cs typeface="Open Sans Light" panose="020B0306030504020204" pitchFamily="34" charset="0"/>
                    </a:rPr>
                    <a:t>No null values</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b="0" u="none" strike="noStrike" kern="1200" cap="none" spc="0" normalizeH="0" baseline="0" noProof="0" dirty="0">
                    <a:ln>
                      <a:noFill/>
                    </a:ln>
                    <a:solidFill>
                      <a:srgbClr val="000000"/>
                    </a:solidFill>
                    <a:effectLst/>
                    <a:uLnTx/>
                    <a:uFillTx/>
                    <a:latin typeface="Open Sans Light" panose="020B0306030504020204" pitchFamily="34" charset="0"/>
                    <a:ea typeface="Open Sans Light" panose="020B0306030504020204" pitchFamily="34" charset="0"/>
                    <a:cs typeface="Open Sans Light" panose="020B0306030504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Open Sans Light" panose="020B0306030504020204" pitchFamily="34" charset="0"/>
                      <a:ea typeface="Open Sans Light" panose="020B0306030504020204" pitchFamily="34" charset="0"/>
                      <a:cs typeface="Open Sans Light" panose="020B0306030504020204" pitchFamily="34" charset="0"/>
                    </a:rPr>
                    <a:t>Categorical values have already been encoded </a:t>
                  </a:r>
                  <a:endParaRPr kumimoji="0" lang="en-US" b="0" u="none" strike="noStrike" kern="1200" cap="none" spc="0" normalizeH="0" baseline="0" noProof="0" dirty="0">
                    <a:ln>
                      <a:noFill/>
                    </a:ln>
                    <a:solidFill>
                      <a:srgbClr val="000000"/>
                    </a:solidFill>
                    <a:effectLst/>
                    <a:uLnTx/>
                    <a:uFillTx/>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2" name="TextBox 21">
                  <a:extLst>
                    <a:ext uri="{FF2B5EF4-FFF2-40B4-BE49-F238E27FC236}">
                      <a16:creationId xmlns:a16="http://schemas.microsoft.com/office/drawing/2014/main" id="{827364A1-CFA4-468A-97B0-7F64C32791DD}"/>
                    </a:ext>
                  </a:extLst>
                </p:cNvPr>
                <p:cNvSpPr txBox="1"/>
                <p:nvPr/>
              </p:nvSpPr>
              <p:spPr>
                <a:xfrm>
                  <a:off x="5291546" y="2689761"/>
                  <a:ext cx="2888474" cy="258790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lang="en-US"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Spruce/Fir (211,840)</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kumimoji="0" lang="en-US"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Lodgepole Pine (283,301)</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lang="en-US"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Ponderosa Pine (35,754)</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kumimoji="0" lang="en-US"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Cottonwood</a:t>
                  </a:r>
                  <a:r>
                    <a:rPr lang="en-US"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/Willow</a:t>
                  </a:r>
                  <a:r>
                    <a:rPr kumimoji="0" lang="en-US"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 (2,747)</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lang="en-US"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Aspen (9,493)</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kumimoji="0" lang="en-US"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Douglas</a:t>
                  </a:r>
                  <a:r>
                    <a:rPr lang="en-US"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a:t>
                  </a:r>
                  <a:r>
                    <a:rPr kumimoji="0" lang="en-US"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Fir (17,367)</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lang="en-US"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Krummholz (</a:t>
                  </a:r>
                  <a:r>
                    <a:rPr kumimoji="0" lang="en-US"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20,510)</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1" u="none" strike="noStrike" kern="1200" cap="none" spc="0" normalizeH="0" baseline="0" noProof="0" dirty="0">
                    <a:ln>
                      <a:noFill/>
                    </a:ln>
                    <a:solidFill>
                      <a:srgbClr val="000000"/>
                    </a:solidFill>
                    <a:effectLst/>
                    <a:uLnTx/>
                    <a:uFillTx/>
                    <a:ea typeface="+mn-ea"/>
                    <a:cs typeface="+mn-cs"/>
                  </a:endParaRPr>
                </a:p>
              </p:txBody>
            </p:sp>
            <p:sp>
              <p:nvSpPr>
                <p:cNvPr id="23" name="TextBox 22">
                  <a:extLst>
                    <a:ext uri="{FF2B5EF4-FFF2-40B4-BE49-F238E27FC236}">
                      <a16:creationId xmlns:a16="http://schemas.microsoft.com/office/drawing/2014/main" id="{E10F698B-D12B-4E36-9933-D17B11E409B2}"/>
                    </a:ext>
                  </a:extLst>
                </p:cNvPr>
                <p:cNvSpPr txBox="1"/>
                <p:nvPr/>
              </p:nvSpPr>
              <p:spPr>
                <a:xfrm>
                  <a:off x="8741653" y="2616212"/>
                  <a:ext cx="2873373" cy="3018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Problem: Data in original form had a class imbalance</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endParaRPr>
                </a:p>
                <a:p>
                  <a:pPr algn="ctr">
                    <a:defRPr/>
                  </a:pPr>
                  <a:r>
                    <a:rPr lang="en-US"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Solution: Combine all types of trees outside Lodgepole Pine</a:t>
                  </a:r>
                </a:p>
                <a:p>
                  <a:pPr algn="ctr">
                    <a:defRPr/>
                  </a:pPr>
                  <a:r>
                    <a:rPr lang="en-US"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Now only a 2.9% difference</a:t>
                  </a:r>
                </a:p>
                <a:p>
                  <a:pPr algn="ctr">
                    <a:defRPr/>
                  </a:pPr>
                  <a:endParaRPr lang="en-US"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1" u="none" strike="noStrike" kern="1200" cap="none" spc="0" normalizeH="0" baseline="0" noProof="0" dirty="0">
                    <a:ln>
                      <a:noFill/>
                    </a:ln>
                    <a:solidFill>
                      <a:srgbClr val="000000"/>
                    </a:solidFill>
                    <a:effectLst/>
                    <a:uLnTx/>
                    <a:uFillTx/>
                    <a:ea typeface="+mn-ea"/>
                    <a:cs typeface="+mn-cs"/>
                  </a:endParaRPr>
                </a:p>
              </p:txBody>
            </p:sp>
          </p:grpSp>
          <p:sp>
            <p:nvSpPr>
              <p:cNvPr id="26" name="Rectangle 25">
                <a:extLst>
                  <a:ext uri="{FF2B5EF4-FFF2-40B4-BE49-F238E27FC236}">
                    <a16:creationId xmlns:a16="http://schemas.microsoft.com/office/drawing/2014/main" id="{6AE63D26-7547-4F6E-9522-5F5159C2A503}"/>
                  </a:ext>
                </a:extLst>
              </p:cNvPr>
              <p:cNvSpPr>
                <a:spLocks/>
              </p:cNvSpPr>
              <p:nvPr/>
            </p:nvSpPr>
            <p:spPr>
              <a:xfrm>
                <a:off x="1766755" y="1966443"/>
                <a:ext cx="3087520" cy="4264655"/>
              </a:xfrm>
              <a:prstGeom prst="rect">
                <a:avLst/>
              </a:prstGeom>
              <a:noFill/>
              <a:ln w="28575"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ea typeface="Open Sans"/>
                  <a:cs typeface="Open Sans"/>
                  <a:sym typeface="Open Sans"/>
                </a:endParaRPr>
              </a:p>
            </p:txBody>
          </p:sp>
          <p:sp>
            <p:nvSpPr>
              <p:cNvPr id="27" name="Rectangle 26">
                <a:extLst>
                  <a:ext uri="{FF2B5EF4-FFF2-40B4-BE49-F238E27FC236}">
                    <a16:creationId xmlns:a16="http://schemas.microsoft.com/office/drawing/2014/main" id="{A8806C75-92E7-4405-8DC0-788CFF1EBF0F}"/>
                  </a:ext>
                </a:extLst>
              </p:cNvPr>
              <p:cNvSpPr>
                <a:spLocks noChangeAspect="1"/>
              </p:cNvSpPr>
              <p:nvPr/>
            </p:nvSpPr>
            <p:spPr>
              <a:xfrm>
                <a:off x="1766755" y="1708924"/>
                <a:ext cx="3087520" cy="559844"/>
              </a:xfrm>
              <a:prstGeom prst="rect">
                <a:avLst/>
              </a:prstGeom>
              <a:solidFill>
                <a:schemeClr val="accent1"/>
              </a:solidFill>
              <a:ln w="28575">
                <a:solidFill>
                  <a:schemeClr val="accent1"/>
                </a:solidFill>
              </a:ln>
              <a:effectLst/>
            </p:spPr>
            <p:style>
              <a:lnRef idx="0">
                <a:schemeClr val="accent1"/>
              </a:lnRef>
              <a:fillRef idx="3">
                <a:schemeClr val="accent1"/>
              </a:fillRef>
              <a:effectRef idx="3">
                <a:schemeClr val="accent1"/>
              </a:effectRef>
              <a:fontRef idx="minor">
                <a:schemeClr val="lt1"/>
              </a:fontRef>
            </p:style>
            <p:txBody>
              <a:bodyPr lIns="182880" tIns="91440" rIns="91440" bIns="91440"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1" spc="300" dirty="0">
                    <a:solidFill>
                      <a:srgbClr val="000000"/>
                    </a:solidFill>
                    <a:ea typeface="Open Sans Extrabold" charset="0"/>
                    <a:cs typeface="Open Sans Extrabold" charset="0"/>
                  </a:rPr>
                  <a:t>DATA PREPROCESSED</a:t>
                </a:r>
                <a:endParaRPr kumimoji="0" lang="en-US" sz="1100" b="1" i="0" u="none" strike="noStrike" kern="1200" cap="none" spc="300" normalizeH="0" baseline="0" noProof="0" dirty="0">
                  <a:ln>
                    <a:noFill/>
                  </a:ln>
                  <a:solidFill>
                    <a:srgbClr val="000000"/>
                  </a:solidFill>
                  <a:effectLst/>
                  <a:uLnTx/>
                  <a:uFillTx/>
                  <a:ea typeface="Open Sans Extrabold" charset="0"/>
                  <a:cs typeface="Open Sans Extrabold" charset="0"/>
                </a:endParaRPr>
              </a:p>
            </p:txBody>
          </p:sp>
          <p:sp>
            <p:nvSpPr>
              <p:cNvPr id="28" name="Rectangle 27">
                <a:extLst>
                  <a:ext uri="{FF2B5EF4-FFF2-40B4-BE49-F238E27FC236}">
                    <a16:creationId xmlns:a16="http://schemas.microsoft.com/office/drawing/2014/main" id="{AA111707-6944-46F5-80D6-25657B12EC56}"/>
                  </a:ext>
                </a:extLst>
              </p:cNvPr>
              <p:cNvSpPr>
                <a:spLocks/>
              </p:cNvSpPr>
              <p:nvPr/>
            </p:nvSpPr>
            <p:spPr>
              <a:xfrm>
                <a:off x="5177872" y="1966397"/>
                <a:ext cx="3087520" cy="4264702"/>
              </a:xfrm>
              <a:prstGeom prst="rect">
                <a:avLst/>
              </a:prstGeom>
              <a:noFill/>
              <a:ln w="28575" cap="flat">
                <a:solidFill>
                  <a:schemeClr val="accent3"/>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ea typeface="Open Sans"/>
                  <a:cs typeface="Open Sans"/>
                  <a:sym typeface="Open Sans"/>
                </a:endParaRPr>
              </a:p>
            </p:txBody>
          </p:sp>
          <p:sp>
            <p:nvSpPr>
              <p:cNvPr id="29" name="Rectangle 28">
                <a:extLst>
                  <a:ext uri="{FF2B5EF4-FFF2-40B4-BE49-F238E27FC236}">
                    <a16:creationId xmlns:a16="http://schemas.microsoft.com/office/drawing/2014/main" id="{1F0D8870-BF38-41CF-A012-FF0CAD5BCB21}"/>
                  </a:ext>
                </a:extLst>
              </p:cNvPr>
              <p:cNvSpPr>
                <a:spLocks noChangeAspect="1"/>
              </p:cNvSpPr>
              <p:nvPr/>
            </p:nvSpPr>
            <p:spPr>
              <a:xfrm>
                <a:off x="5177872" y="1708924"/>
                <a:ext cx="3087520" cy="559844"/>
              </a:xfrm>
              <a:prstGeom prst="rect">
                <a:avLst/>
              </a:prstGeom>
              <a:solidFill>
                <a:schemeClr val="accent3"/>
              </a:solidFill>
              <a:ln w="28575">
                <a:solidFill>
                  <a:schemeClr val="accent3"/>
                </a:solidFill>
              </a:ln>
              <a:effectLst/>
            </p:spPr>
            <p:style>
              <a:lnRef idx="0">
                <a:schemeClr val="accent3"/>
              </a:lnRef>
              <a:fillRef idx="3">
                <a:schemeClr val="accent3"/>
              </a:fillRef>
              <a:effectRef idx="3">
                <a:schemeClr val="accent3"/>
              </a:effectRef>
              <a:fontRef idx="minor">
                <a:schemeClr val="lt1"/>
              </a:fontRef>
            </p:style>
            <p:txBody>
              <a:bodyPr lIns="182880" tIns="91440" rIns="91440" bIns="91440"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1" spc="300" dirty="0">
                    <a:solidFill>
                      <a:srgbClr val="000000"/>
                    </a:solidFill>
                    <a:ea typeface="Open Sans Extrabold" charset="0"/>
                    <a:cs typeface="Open Sans Extrabold" charset="0"/>
                  </a:rPr>
                  <a:t>TREE TYPES</a:t>
                </a:r>
                <a:endParaRPr kumimoji="0" lang="en-US" sz="1100" b="0" u="none" strike="noStrike" kern="1200" cap="none" spc="300" normalizeH="0" baseline="0" noProof="0" dirty="0">
                  <a:ln>
                    <a:noFill/>
                  </a:ln>
                  <a:solidFill>
                    <a:srgbClr val="000000"/>
                  </a:solidFill>
                  <a:effectLst/>
                  <a:uLnTx/>
                  <a:uFillTx/>
                  <a:ea typeface="Open Sans Extrabold" charset="0"/>
                  <a:cs typeface="Open Sans Extrabold" charset="0"/>
                </a:endParaRPr>
              </a:p>
            </p:txBody>
          </p:sp>
          <p:sp>
            <p:nvSpPr>
              <p:cNvPr id="30" name="Rectangle 29">
                <a:extLst>
                  <a:ext uri="{FF2B5EF4-FFF2-40B4-BE49-F238E27FC236}">
                    <a16:creationId xmlns:a16="http://schemas.microsoft.com/office/drawing/2014/main" id="{F4A43AAD-ED71-4ECC-A7C1-940656B80F85}"/>
                  </a:ext>
                </a:extLst>
              </p:cNvPr>
              <p:cNvSpPr>
                <a:spLocks/>
              </p:cNvSpPr>
              <p:nvPr/>
            </p:nvSpPr>
            <p:spPr>
              <a:xfrm>
                <a:off x="8620429" y="1966397"/>
                <a:ext cx="3087520" cy="4264702"/>
              </a:xfrm>
              <a:prstGeom prst="rect">
                <a:avLst/>
              </a:prstGeom>
              <a:noFill/>
              <a:ln w="28575" cap="flat">
                <a:solidFill>
                  <a:schemeClr val="accent5"/>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ea typeface="Open Sans"/>
                  <a:cs typeface="Open Sans"/>
                  <a:sym typeface="Open Sans"/>
                </a:endParaRPr>
              </a:p>
            </p:txBody>
          </p:sp>
          <p:sp>
            <p:nvSpPr>
              <p:cNvPr id="31" name="Rectangle 30">
                <a:extLst>
                  <a:ext uri="{FF2B5EF4-FFF2-40B4-BE49-F238E27FC236}">
                    <a16:creationId xmlns:a16="http://schemas.microsoft.com/office/drawing/2014/main" id="{E0FAA5F0-90DA-4EA1-AFB2-4365FF326B70}"/>
                  </a:ext>
                </a:extLst>
              </p:cNvPr>
              <p:cNvSpPr>
                <a:spLocks noChangeAspect="1"/>
              </p:cNvSpPr>
              <p:nvPr/>
            </p:nvSpPr>
            <p:spPr>
              <a:xfrm>
                <a:off x="8612809" y="1708312"/>
                <a:ext cx="3087520" cy="561656"/>
              </a:xfrm>
              <a:prstGeom prst="rect">
                <a:avLst/>
              </a:prstGeom>
              <a:solidFill>
                <a:srgbClr val="00ABAB"/>
              </a:solidFill>
              <a:ln w="28575">
                <a:solidFill>
                  <a:srgbClr val="007680"/>
                </a:solidFill>
              </a:ln>
              <a:effectLst/>
            </p:spPr>
            <p:style>
              <a:lnRef idx="0">
                <a:schemeClr val="accent2"/>
              </a:lnRef>
              <a:fillRef idx="3">
                <a:schemeClr val="accent2"/>
              </a:fillRef>
              <a:effectRef idx="3">
                <a:schemeClr val="accent2"/>
              </a:effectRef>
              <a:fontRef idx="minor">
                <a:schemeClr val="lt1"/>
              </a:fontRef>
            </p:style>
            <p:txBody>
              <a:bodyPr lIns="182880" tIns="91440" rIns="91440" bIns="91440"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1" spc="300" dirty="0">
                    <a:solidFill>
                      <a:srgbClr val="000000"/>
                    </a:solidFill>
                    <a:ea typeface="Open Sans Extrabold" charset="0"/>
                    <a:cs typeface="Open Sans Extrabold" charset="0"/>
                  </a:rPr>
                  <a:t>BINARY CLASSIFICATION</a:t>
                </a:r>
                <a:endParaRPr kumimoji="0" lang="en-US" sz="1100" b="1" i="0" u="none" strike="noStrike" kern="1200" cap="none" spc="300" normalizeH="0" baseline="0" noProof="0" dirty="0">
                  <a:ln>
                    <a:noFill/>
                  </a:ln>
                  <a:solidFill>
                    <a:srgbClr val="000000"/>
                  </a:solidFill>
                  <a:effectLst/>
                  <a:uLnTx/>
                  <a:uFillTx/>
                  <a:ea typeface="Open Sans Extrabold" charset="0"/>
                  <a:cs typeface="Open Sans Extrabold" charset="0"/>
                </a:endParaRPr>
              </a:p>
            </p:txBody>
          </p:sp>
          <p:grpSp>
            <p:nvGrpSpPr>
              <p:cNvPr id="32" name="Group 31">
                <a:extLst>
                  <a:ext uri="{FF2B5EF4-FFF2-40B4-BE49-F238E27FC236}">
                    <a16:creationId xmlns:a16="http://schemas.microsoft.com/office/drawing/2014/main" id="{A260CBC9-256C-4C94-B4F0-2EC10D9FE3E4}"/>
                  </a:ext>
                </a:extLst>
              </p:cNvPr>
              <p:cNvGrpSpPr/>
              <p:nvPr/>
            </p:nvGrpSpPr>
            <p:grpSpPr>
              <a:xfrm>
                <a:off x="1452179" y="1588551"/>
                <a:ext cx="619770" cy="619770"/>
                <a:chOff x="1627942" y="1556489"/>
                <a:chExt cx="619770" cy="619770"/>
              </a:xfrm>
            </p:grpSpPr>
            <p:sp>
              <p:nvSpPr>
                <p:cNvPr id="33" name="Oval 32">
                  <a:extLst>
                    <a:ext uri="{FF2B5EF4-FFF2-40B4-BE49-F238E27FC236}">
                      <a16:creationId xmlns:a16="http://schemas.microsoft.com/office/drawing/2014/main" id="{C55DB4B9-D570-4BAA-B825-16F435DD5AB0}"/>
                    </a:ext>
                  </a:extLst>
                </p:cNvPr>
                <p:cNvSpPr/>
                <p:nvPr/>
              </p:nvSpPr>
              <p:spPr>
                <a:xfrm>
                  <a:off x="1627942" y="1556489"/>
                  <a:ext cx="619770" cy="6197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ea typeface="+mn-ea"/>
                    <a:cs typeface="+mn-cs"/>
                  </a:endParaRPr>
                </a:p>
              </p:txBody>
            </p:sp>
            <p:sp>
              <p:nvSpPr>
                <p:cNvPr id="34" name="Freeform 11">
                  <a:extLst>
                    <a:ext uri="{FF2B5EF4-FFF2-40B4-BE49-F238E27FC236}">
                      <a16:creationId xmlns:a16="http://schemas.microsoft.com/office/drawing/2014/main" id="{C808DA0D-88E2-4AA5-A83B-88C6CD674EA4}"/>
                    </a:ext>
                  </a:extLst>
                </p:cNvPr>
                <p:cNvSpPr>
                  <a:spLocks noEditPoints="1"/>
                </p:cNvSpPr>
                <p:nvPr/>
              </p:nvSpPr>
              <p:spPr bwMode="auto">
                <a:xfrm>
                  <a:off x="1652733" y="1582313"/>
                  <a:ext cx="570188" cy="568123"/>
                </a:xfrm>
                <a:custGeom>
                  <a:avLst/>
                  <a:gdLst>
                    <a:gd name="T0" fmla="*/ 312 w 658"/>
                    <a:gd name="T1" fmla="*/ 658 h 658"/>
                    <a:gd name="T2" fmla="*/ 262 w 658"/>
                    <a:gd name="T3" fmla="*/ 652 h 658"/>
                    <a:gd name="T4" fmla="*/ 202 w 658"/>
                    <a:gd name="T5" fmla="*/ 633 h 658"/>
                    <a:gd name="T6" fmla="*/ 120 w 658"/>
                    <a:gd name="T7" fmla="*/ 583 h 658"/>
                    <a:gd name="T8" fmla="*/ 56 w 658"/>
                    <a:gd name="T9" fmla="*/ 513 h 658"/>
                    <a:gd name="T10" fmla="*/ 15 w 658"/>
                    <a:gd name="T11" fmla="*/ 427 h 658"/>
                    <a:gd name="T12" fmla="*/ 4 w 658"/>
                    <a:gd name="T13" fmla="*/ 379 h 658"/>
                    <a:gd name="T14" fmla="*/ 0 w 658"/>
                    <a:gd name="T15" fmla="*/ 329 h 658"/>
                    <a:gd name="T16" fmla="*/ 1 w 658"/>
                    <a:gd name="T17" fmla="*/ 295 h 658"/>
                    <a:gd name="T18" fmla="*/ 11 w 658"/>
                    <a:gd name="T19" fmla="*/ 247 h 658"/>
                    <a:gd name="T20" fmla="*/ 40 w 658"/>
                    <a:gd name="T21" fmla="*/ 173 h 658"/>
                    <a:gd name="T22" fmla="*/ 97 w 658"/>
                    <a:gd name="T23" fmla="*/ 96 h 658"/>
                    <a:gd name="T24" fmla="*/ 172 w 658"/>
                    <a:gd name="T25" fmla="*/ 40 h 658"/>
                    <a:gd name="T26" fmla="*/ 247 w 658"/>
                    <a:gd name="T27" fmla="*/ 10 h 658"/>
                    <a:gd name="T28" fmla="*/ 296 w 658"/>
                    <a:gd name="T29" fmla="*/ 2 h 658"/>
                    <a:gd name="T30" fmla="*/ 329 w 658"/>
                    <a:gd name="T31" fmla="*/ 0 h 658"/>
                    <a:gd name="T32" fmla="*/ 379 w 658"/>
                    <a:gd name="T33" fmla="*/ 4 h 658"/>
                    <a:gd name="T34" fmla="*/ 426 w 658"/>
                    <a:gd name="T35" fmla="*/ 16 h 658"/>
                    <a:gd name="T36" fmla="*/ 513 w 658"/>
                    <a:gd name="T37" fmla="*/ 56 h 658"/>
                    <a:gd name="T38" fmla="*/ 583 w 658"/>
                    <a:gd name="T39" fmla="*/ 121 h 658"/>
                    <a:gd name="T40" fmla="*/ 632 w 658"/>
                    <a:gd name="T41" fmla="*/ 201 h 658"/>
                    <a:gd name="T42" fmla="*/ 652 w 658"/>
                    <a:gd name="T43" fmla="*/ 263 h 658"/>
                    <a:gd name="T44" fmla="*/ 657 w 658"/>
                    <a:gd name="T45" fmla="*/ 313 h 658"/>
                    <a:gd name="T46" fmla="*/ 657 w 658"/>
                    <a:gd name="T47" fmla="*/ 346 h 658"/>
                    <a:gd name="T48" fmla="*/ 652 w 658"/>
                    <a:gd name="T49" fmla="*/ 396 h 658"/>
                    <a:gd name="T50" fmla="*/ 632 w 658"/>
                    <a:gd name="T51" fmla="*/ 457 h 658"/>
                    <a:gd name="T52" fmla="*/ 583 w 658"/>
                    <a:gd name="T53" fmla="*/ 539 h 658"/>
                    <a:gd name="T54" fmla="*/ 513 w 658"/>
                    <a:gd name="T55" fmla="*/ 602 h 658"/>
                    <a:gd name="T56" fmla="*/ 426 w 658"/>
                    <a:gd name="T57" fmla="*/ 644 h 658"/>
                    <a:gd name="T58" fmla="*/ 379 w 658"/>
                    <a:gd name="T59" fmla="*/ 654 h 658"/>
                    <a:gd name="T60" fmla="*/ 329 w 658"/>
                    <a:gd name="T61" fmla="*/ 658 h 658"/>
                    <a:gd name="T62" fmla="*/ 329 w 658"/>
                    <a:gd name="T63" fmla="*/ 37 h 658"/>
                    <a:gd name="T64" fmla="*/ 242 w 658"/>
                    <a:gd name="T65" fmla="*/ 51 h 658"/>
                    <a:gd name="T66" fmla="*/ 167 w 658"/>
                    <a:gd name="T67" fmla="*/ 88 h 658"/>
                    <a:gd name="T68" fmla="*/ 105 w 658"/>
                    <a:gd name="T69" fmla="*/ 144 h 658"/>
                    <a:gd name="T70" fmla="*/ 60 w 658"/>
                    <a:gd name="T71" fmla="*/ 216 h 658"/>
                    <a:gd name="T72" fmla="*/ 39 w 658"/>
                    <a:gd name="T73" fmla="*/ 299 h 658"/>
                    <a:gd name="T74" fmla="*/ 39 w 658"/>
                    <a:gd name="T75" fmla="*/ 359 h 658"/>
                    <a:gd name="T76" fmla="*/ 60 w 658"/>
                    <a:gd name="T77" fmla="*/ 443 h 658"/>
                    <a:gd name="T78" fmla="*/ 105 w 658"/>
                    <a:gd name="T79" fmla="*/ 514 h 658"/>
                    <a:gd name="T80" fmla="*/ 167 w 658"/>
                    <a:gd name="T81" fmla="*/ 571 h 658"/>
                    <a:gd name="T82" fmla="*/ 242 w 658"/>
                    <a:gd name="T83" fmla="*/ 607 h 658"/>
                    <a:gd name="T84" fmla="*/ 329 w 658"/>
                    <a:gd name="T85" fmla="*/ 621 h 658"/>
                    <a:gd name="T86" fmla="*/ 387 w 658"/>
                    <a:gd name="T87" fmla="*/ 615 h 658"/>
                    <a:gd name="T88" fmla="*/ 468 w 658"/>
                    <a:gd name="T89" fmla="*/ 586 h 658"/>
                    <a:gd name="T90" fmla="*/ 535 w 658"/>
                    <a:gd name="T91" fmla="*/ 535 h 658"/>
                    <a:gd name="T92" fmla="*/ 585 w 658"/>
                    <a:gd name="T93" fmla="*/ 467 h 658"/>
                    <a:gd name="T94" fmla="*/ 614 w 658"/>
                    <a:gd name="T95" fmla="*/ 388 h 658"/>
                    <a:gd name="T96" fmla="*/ 621 w 658"/>
                    <a:gd name="T97" fmla="*/ 329 h 658"/>
                    <a:gd name="T98" fmla="*/ 607 w 658"/>
                    <a:gd name="T99" fmla="*/ 243 h 658"/>
                    <a:gd name="T100" fmla="*/ 570 w 658"/>
                    <a:gd name="T101" fmla="*/ 166 h 658"/>
                    <a:gd name="T102" fmla="*/ 515 w 658"/>
                    <a:gd name="T103" fmla="*/ 105 h 658"/>
                    <a:gd name="T104" fmla="*/ 442 w 658"/>
                    <a:gd name="T105" fmla="*/ 62 h 658"/>
                    <a:gd name="T106" fmla="*/ 359 w 658"/>
                    <a:gd name="T107" fmla="*/ 4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8" h="658">
                      <a:moveTo>
                        <a:pt x="329" y="658"/>
                      </a:moveTo>
                      <a:lnTo>
                        <a:pt x="329" y="658"/>
                      </a:lnTo>
                      <a:lnTo>
                        <a:pt x="312" y="658"/>
                      </a:lnTo>
                      <a:lnTo>
                        <a:pt x="296" y="657"/>
                      </a:lnTo>
                      <a:lnTo>
                        <a:pt x="279" y="654"/>
                      </a:lnTo>
                      <a:lnTo>
                        <a:pt x="262" y="652"/>
                      </a:lnTo>
                      <a:lnTo>
                        <a:pt x="247" y="648"/>
                      </a:lnTo>
                      <a:lnTo>
                        <a:pt x="231" y="644"/>
                      </a:lnTo>
                      <a:lnTo>
                        <a:pt x="202" y="633"/>
                      </a:lnTo>
                      <a:lnTo>
                        <a:pt x="172" y="618"/>
                      </a:lnTo>
                      <a:lnTo>
                        <a:pt x="145" y="602"/>
                      </a:lnTo>
                      <a:lnTo>
                        <a:pt x="120" y="583"/>
                      </a:lnTo>
                      <a:lnTo>
                        <a:pt x="97" y="562"/>
                      </a:lnTo>
                      <a:lnTo>
                        <a:pt x="75" y="539"/>
                      </a:lnTo>
                      <a:lnTo>
                        <a:pt x="56" y="513"/>
                      </a:lnTo>
                      <a:lnTo>
                        <a:pt x="40" y="486"/>
                      </a:lnTo>
                      <a:lnTo>
                        <a:pt x="25" y="457"/>
                      </a:lnTo>
                      <a:lnTo>
                        <a:pt x="15" y="427"/>
                      </a:lnTo>
                      <a:lnTo>
                        <a:pt x="11" y="411"/>
                      </a:lnTo>
                      <a:lnTo>
                        <a:pt x="7" y="396"/>
                      </a:lnTo>
                      <a:lnTo>
                        <a:pt x="4" y="379"/>
                      </a:lnTo>
                      <a:lnTo>
                        <a:pt x="1" y="363"/>
                      </a:lnTo>
                      <a:lnTo>
                        <a:pt x="0" y="346"/>
                      </a:lnTo>
                      <a:lnTo>
                        <a:pt x="0" y="329"/>
                      </a:lnTo>
                      <a:lnTo>
                        <a:pt x="0" y="329"/>
                      </a:lnTo>
                      <a:lnTo>
                        <a:pt x="0" y="313"/>
                      </a:lnTo>
                      <a:lnTo>
                        <a:pt x="1" y="295"/>
                      </a:lnTo>
                      <a:lnTo>
                        <a:pt x="4" y="279"/>
                      </a:lnTo>
                      <a:lnTo>
                        <a:pt x="7" y="263"/>
                      </a:lnTo>
                      <a:lnTo>
                        <a:pt x="11" y="247"/>
                      </a:lnTo>
                      <a:lnTo>
                        <a:pt x="15" y="232"/>
                      </a:lnTo>
                      <a:lnTo>
                        <a:pt x="25" y="201"/>
                      </a:lnTo>
                      <a:lnTo>
                        <a:pt x="40" y="173"/>
                      </a:lnTo>
                      <a:lnTo>
                        <a:pt x="56" y="145"/>
                      </a:lnTo>
                      <a:lnTo>
                        <a:pt x="75" y="121"/>
                      </a:lnTo>
                      <a:lnTo>
                        <a:pt x="97" y="96"/>
                      </a:lnTo>
                      <a:lnTo>
                        <a:pt x="120" y="75"/>
                      </a:lnTo>
                      <a:lnTo>
                        <a:pt x="145" y="56"/>
                      </a:lnTo>
                      <a:lnTo>
                        <a:pt x="172" y="40"/>
                      </a:lnTo>
                      <a:lnTo>
                        <a:pt x="202" y="27"/>
                      </a:lnTo>
                      <a:lnTo>
                        <a:pt x="231" y="16"/>
                      </a:lnTo>
                      <a:lnTo>
                        <a:pt x="247" y="10"/>
                      </a:lnTo>
                      <a:lnTo>
                        <a:pt x="262" y="6"/>
                      </a:lnTo>
                      <a:lnTo>
                        <a:pt x="279" y="4"/>
                      </a:lnTo>
                      <a:lnTo>
                        <a:pt x="296" y="2"/>
                      </a:lnTo>
                      <a:lnTo>
                        <a:pt x="312" y="1"/>
                      </a:lnTo>
                      <a:lnTo>
                        <a:pt x="329" y="0"/>
                      </a:lnTo>
                      <a:lnTo>
                        <a:pt x="329" y="0"/>
                      </a:lnTo>
                      <a:lnTo>
                        <a:pt x="345" y="1"/>
                      </a:lnTo>
                      <a:lnTo>
                        <a:pt x="363" y="2"/>
                      </a:lnTo>
                      <a:lnTo>
                        <a:pt x="379" y="4"/>
                      </a:lnTo>
                      <a:lnTo>
                        <a:pt x="395" y="6"/>
                      </a:lnTo>
                      <a:lnTo>
                        <a:pt x="411" y="10"/>
                      </a:lnTo>
                      <a:lnTo>
                        <a:pt x="426" y="16"/>
                      </a:lnTo>
                      <a:lnTo>
                        <a:pt x="457" y="27"/>
                      </a:lnTo>
                      <a:lnTo>
                        <a:pt x="485" y="40"/>
                      </a:lnTo>
                      <a:lnTo>
                        <a:pt x="513" y="56"/>
                      </a:lnTo>
                      <a:lnTo>
                        <a:pt x="538" y="75"/>
                      </a:lnTo>
                      <a:lnTo>
                        <a:pt x="562" y="96"/>
                      </a:lnTo>
                      <a:lnTo>
                        <a:pt x="583" y="121"/>
                      </a:lnTo>
                      <a:lnTo>
                        <a:pt x="602" y="145"/>
                      </a:lnTo>
                      <a:lnTo>
                        <a:pt x="618" y="173"/>
                      </a:lnTo>
                      <a:lnTo>
                        <a:pt x="632" y="201"/>
                      </a:lnTo>
                      <a:lnTo>
                        <a:pt x="644" y="232"/>
                      </a:lnTo>
                      <a:lnTo>
                        <a:pt x="648" y="247"/>
                      </a:lnTo>
                      <a:lnTo>
                        <a:pt x="652" y="263"/>
                      </a:lnTo>
                      <a:lnTo>
                        <a:pt x="654" y="279"/>
                      </a:lnTo>
                      <a:lnTo>
                        <a:pt x="656" y="295"/>
                      </a:lnTo>
                      <a:lnTo>
                        <a:pt x="657" y="313"/>
                      </a:lnTo>
                      <a:lnTo>
                        <a:pt x="658" y="329"/>
                      </a:lnTo>
                      <a:lnTo>
                        <a:pt x="658" y="329"/>
                      </a:lnTo>
                      <a:lnTo>
                        <a:pt x="657" y="346"/>
                      </a:lnTo>
                      <a:lnTo>
                        <a:pt x="656" y="363"/>
                      </a:lnTo>
                      <a:lnTo>
                        <a:pt x="654" y="379"/>
                      </a:lnTo>
                      <a:lnTo>
                        <a:pt x="652" y="396"/>
                      </a:lnTo>
                      <a:lnTo>
                        <a:pt x="648" y="411"/>
                      </a:lnTo>
                      <a:lnTo>
                        <a:pt x="644" y="427"/>
                      </a:lnTo>
                      <a:lnTo>
                        <a:pt x="632" y="457"/>
                      </a:lnTo>
                      <a:lnTo>
                        <a:pt x="618" y="486"/>
                      </a:lnTo>
                      <a:lnTo>
                        <a:pt x="602" y="513"/>
                      </a:lnTo>
                      <a:lnTo>
                        <a:pt x="583" y="539"/>
                      </a:lnTo>
                      <a:lnTo>
                        <a:pt x="562" y="562"/>
                      </a:lnTo>
                      <a:lnTo>
                        <a:pt x="538" y="583"/>
                      </a:lnTo>
                      <a:lnTo>
                        <a:pt x="513" y="602"/>
                      </a:lnTo>
                      <a:lnTo>
                        <a:pt x="485" y="618"/>
                      </a:lnTo>
                      <a:lnTo>
                        <a:pt x="457" y="633"/>
                      </a:lnTo>
                      <a:lnTo>
                        <a:pt x="426" y="644"/>
                      </a:lnTo>
                      <a:lnTo>
                        <a:pt x="411" y="648"/>
                      </a:lnTo>
                      <a:lnTo>
                        <a:pt x="395" y="652"/>
                      </a:lnTo>
                      <a:lnTo>
                        <a:pt x="379" y="654"/>
                      </a:lnTo>
                      <a:lnTo>
                        <a:pt x="363" y="657"/>
                      </a:lnTo>
                      <a:lnTo>
                        <a:pt x="345" y="658"/>
                      </a:lnTo>
                      <a:lnTo>
                        <a:pt x="329" y="658"/>
                      </a:lnTo>
                      <a:lnTo>
                        <a:pt x="329" y="658"/>
                      </a:lnTo>
                      <a:close/>
                      <a:moveTo>
                        <a:pt x="329" y="37"/>
                      </a:moveTo>
                      <a:lnTo>
                        <a:pt x="329" y="37"/>
                      </a:lnTo>
                      <a:lnTo>
                        <a:pt x="300" y="40"/>
                      </a:lnTo>
                      <a:lnTo>
                        <a:pt x="270" y="44"/>
                      </a:lnTo>
                      <a:lnTo>
                        <a:pt x="242" y="51"/>
                      </a:lnTo>
                      <a:lnTo>
                        <a:pt x="215" y="62"/>
                      </a:lnTo>
                      <a:lnTo>
                        <a:pt x="191" y="74"/>
                      </a:lnTo>
                      <a:lnTo>
                        <a:pt x="167" y="88"/>
                      </a:lnTo>
                      <a:lnTo>
                        <a:pt x="144" y="105"/>
                      </a:lnTo>
                      <a:lnTo>
                        <a:pt x="124" y="123"/>
                      </a:lnTo>
                      <a:lnTo>
                        <a:pt x="105" y="144"/>
                      </a:lnTo>
                      <a:lnTo>
                        <a:pt x="87" y="166"/>
                      </a:lnTo>
                      <a:lnTo>
                        <a:pt x="73" y="191"/>
                      </a:lnTo>
                      <a:lnTo>
                        <a:pt x="60" y="216"/>
                      </a:lnTo>
                      <a:lnTo>
                        <a:pt x="51" y="243"/>
                      </a:lnTo>
                      <a:lnTo>
                        <a:pt x="43" y="271"/>
                      </a:lnTo>
                      <a:lnTo>
                        <a:pt x="39" y="299"/>
                      </a:lnTo>
                      <a:lnTo>
                        <a:pt x="38" y="329"/>
                      </a:lnTo>
                      <a:lnTo>
                        <a:pt x="38" y="329"/>
                      </a:lnTo>
                      <a:lnTo>
                        <a:pt x="39" y="359"/>
                      </a:lnTo>
                      <a:lnTo>
                        <a:pt x="43" y="388"/>
                      </a:lnTo>
                      <a:lnTo>
                        <a:pt x="51" y="416"/>
                      </a:lnTo>
                      <a:lnTo>
                        <a:pt x="60" y="443"/>
                      </a:lnTo>
                      <a:lnTo>
                        <a:pt x="73" y="467"/>
                      </a:lnTo>
                      <a:lnTo>
                        <a:pt x="87" y="492"/>
                      </a:lnTo>
                      <a:lnTo>
                        <a:pt x="105" y="514"/>
                      </a:lnTo>
                      <a:lnTo>
                        <a:pt x="124" y="535"/>
                      </a:lnTo>
                      <a:lnTo>
                        <a:pt x="144" y="553"/>
                      </a:lnTo>
                      <a:lnTo>
                        <a:pt x="167" y="571"/>
                      </a:lnTo>
                      <a:lnTo>
                        <a:pt x="191" y="586"/>
                      </a:lnTo>
                      <a:lnTo>
                        <a:pt x="215" y="598"/>
                      </a:lnTo>
                      <a:lnTo>
                        <a:pt x="242" y="607"/>
                      </a:lnTo>
                      <a:lnTo>
                        <a:pt x="270" y="615"/>
                      </a:lnTo>
                      <a:lnTo>
                        <a:pt x="300" y="619"/>
                      </a:lnTo>
                      <a:lnTo>
                        <a:pt x="329" y="621"/>
                      </a:lnTo>
                      <a:lnTo>
                        <a:pt x="329" y="621"/>
                      </a:lnTo>
                      <a:lnTo>
                        <a:pt x="359" y="619"/>
                      </a:lnTo>
                      <a:lnTo>
                        <a:pt x="387" y="615"/>
                      </a:lnTo>
                      <a:lnTo>
                        <a:pt x="415" y="607"/>
                      </a:lnTo>
                      <a:lnTo>
                        <a:pt x="442" y="598"/>
                      </a:lnTo>
                      <a:lnTo>
                        <a:pt x="468" y="586"/>
                      </a:lnTo>
                      <a:lnTo>
                        <a:pt x="492" y="571"/>
                      </a:lnTo>
                      <a:lnTo>
                        <a:pt x="515" y="553"/>
                      </a:lnTo>
                      <a:lnTo>
                        <a:pt x="535" y="535"/>
                      </a:lnTo>
                      <a:lnTo>
                        <a:pt x="554" y="514"/>
                      </a:lnTo>
                      <a:lnTo>
                        <a:pt x="570" y="492"/>
                      </a:lnTo>
                      <a:lnTo>
                        <a:pt x="585" y="467"/>
                      </a:lnTo>
                      <a:lnTo>
                        <a:pt x="597" y="443"/>
                      </a:lnTo>
                      <a:lnTo>
                        <a:pt x="607" y="416"/>
                      </a:lnTo>
                      <a:lnTo>
                        <a:pt x="614" y="388"/>
                      </a:lnTo>
                      <a:lnTo>
                        <a:pt x="618" y="359"/>
                      </a:lnTo>
                      <a:lnTo>
                        <a:pt x="621" y="329"/>
                      </a:lnTo>
                      <a:lnTo>
                        <a:pt x="621" y="329"/>
                      </a:lnTo>
                      <a:lnTo>
                        <a:pt x="618" y="299"/>
                      </a:lnTo>
                      <a:lnTo>
                        <a:pt x="614" y="271"/>
                      </a:lnTo>
                      <a:lnTo>
                        <a:pt x="607" y="243"/>
                      </a:lnTo>
                      <a:lnTo>
                        <a:pt x="597" y="216"/>
                      </a:lnTo>
                      <a:lnTo>
                        <a:pt x="585" y="191"/>
                      </a:lnTo>
                      <a:lnTo>
                        <a:pt x="570" y="166"/>
                      </a:lnTo>
                      <a:lnTo>
                        <a:pt x="554" y="144"/>
                      </a:lnTo>
                      <a:lnTo>
                        <a:pt x="535" y="123"/>
                      </a:lnTo>
                      <a:lnTo>
                        <a:pt x="515" y="105"/>
                      </a:lnTo>
                      <a:lnTo>
                        <a:pt x="492" y="88"/>
                      </a:lnTo>
                      <a:lnTo>
                        <a:pt x="468" y="74"/>
                      </a:lnTo>
                      <a:lnTo>
                        <a:pt x="442" y="62"/>
                      </a:lnTo>
                      <a:lnTo>
                        <a:pt x="415" y="51"/>
                      </a:lnTo>
                      <a:lnTo>
                        <a:pt x="387" y="44"/>
                      </a:lnTo>
                      <a:lnTo>
                        <a:pt x="359" y="40"/>
                      </a:lnTo>
                      <a:lnTo>
                        <a:pt x="329" y="37"/>
                      </a:lnTo>
                      <a:lnTo>
                        <a:pt x="329" y="37"/>
                      </a:lnTo>
                      <a:close/>
                    </a:path>
                  </a:pathLst>
                </a:custGeom>
                <a:solidFill>
                  <a:schemeClr val="accent1"/>
                </a:solidFill>
                <a:ln>
                  <a:noFill/>
                </a:ln>
              </p:spPr>
              <p:txBody>
                <a:bodyPr vert="horz" wrap="square" lIns="91440" tIns="45720" rIns="91440" bIns="4572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ea typeface="+mn-ea"/>
                    <a:cs typeface="+mn-cs"/>
                  </a:endParaRPr>
                </a:p>
              </p:txBody>
            </p:sp>
            <p:sp>
              <p:nvSpPr>
                <p:cNvPr id="35" name="TextBox 34">
                  <a:extLst>
                    <a:ext uri="{FF2B5EF4-FFF2-40B4-BE49-F238E27FC236}">
                      <a16:creationId xmlns:a16="http://schemas.microsoft.com/office/drawing/2014/main" id="{0080EE3D-ED09-4B87-AFAA-1096EF61BD15}"/>
                    </a:ext>
                  </a:extLst>
                </p:cNvPr>
                <p:cNvSpPr txBox="1"/>
                <p:nvPr/>
              </p:nvSpPr>
              <p:spPr>
                <a:xfrm>
                  <a:off x="1645377" y="1635542"/>
                  <a:ext cx="584901" cy="461665"/>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dirty="0">
                    <a:ln>
                      <a:noFill/>
                    </a:ln>
                    <a:solidFill>
                      <a:srgbClr val="000000"/>
                    </a:solidFill>
                    <a:effectLst/>
                    <a:uLnTx/>
                    <a:uFillTx/>
                    <a:ea typeface="+mn-ea"/>
                    <a:cs typeface="+mn-cs"/>
                  </a:endParaRPr>
                </a:p>
              </p:txBody>
            </p:sp>
          </p:grpSp>
          <p:grpSp>
            <p:nvGrpSpPr>
              <p:cNvPr id="36" name="Group 35">
                <a:extLst>
                  <a:ext uri="{FF2B5EF4-FFF2-40B4-BE49-F238E27FC236}">
                    <a16:creationId xmlns:a16="http://schemas.microsoft.com/office/drawing/2014/main" id="{A5D2047B-1E87-4F79-86C0-32FF3A689B55}"/>
                  </a:ext>
                </a:extLst>
              </p:cNvPr>
              <p:cNvGrpSpPr/>
              <p:nvPr/>
            </p:nvGrpSpPr>
            <p:grpSpPr>
              <a:xfrm>
                <a:off x="4880685" y="1588551"/>
                <a:ext cx="619770" cy="619770"/>
                <a:chOff x="4991377" y="1556489"/>
                <a:chExt cx="619770" cy="619770"/>
              </a:xfrm>
            </p:grpSpPr>
            <p:sp>
              <p:nvSpPr>
                <p:cNvPr id="37" name="Oval 36">
                  <a:extLst>
                    <a:ext uri="{FF2B5EF4-FFF2-40B4-BE49-F238E27FC236}">
                      <a16:creationId xmlns:a16="http://schemas.microsoft.com/office/drawing/2014/main" id="{70DCBDA7-3CFD-42FC-A459-D1E19E6BBDC1}"/>
                    </a:ext>
                  </a:extLst>
                </p:cNvPr>
                <p:cNvSpPr/>
                <p:nvPr/>
              </p:nvSpPr>
              <p:spPr>
                <a:xfrm>
                  <a:off x="4991377" y="1556489"/>
                  <a:ext cx="619770" cy="6197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ea typeface="+mn-ea"/>
                    <a:cs typeface="+mn-cs"/>
                  </a:endParaRPr>
                </a:p>
              </p:txBody>
            </p:sp>
            <p:sp>
              <p:nvSpPr>
                <p:cNvPr id="38" name="Freeform 20">
                  <a:extLst>
                    <a:ext uri="{FF2B5EF4-FFF2-40B4-BE49-F238E27FC236}">
                      <a16:creationId xmlns:a16="http://schemas.microsoft.com/office/drawing/2014/main" id="{08AE8CCB-4C51-4E67-ACFA-117C356F72D2}"/>
                    </a:ext>
                  </a:extLst>
                </p:cNvPr>
                <p:cNvSpPr>
                  <a:spLocks noEditPoints="1"/>
                </p:cNvSpPr>
                <p:nvPr/>
              </p:nvSpPr>
              <p:spPr bwMode="auto">
                <a:xfrm>
                  <a:off x="5018064" y="1582313"/>
                  <a:ext cx="570188" cy="568123"/>
                </a:xfrm>
                <a:custGeom>
                  <a:avLst/>
                  <a:gdLst>
                    <a:gd name="T0" fmla="*/ 312 w 657"/>
                    <a:gd name="T1" fmla="*/ 658 h 658"/>
                    <a:gd name="T2" fmla="*/ 262 w 657"/>
                    <a:gd name="T3" fmla="*/ 652 h 658"/>
                    <a:gd name="T4" fmla="*/ 200 w 657"/>
                    <a:gd name="T5" fmla="*/ 633 h 658"/>
                    <a:gd name="T6" fmla="*/ 119 w 657"/>
                    <a:gd name="T7" fmla="*/ 583 h 658"/>
                    <a:gd name="T8" fmla="*/ 56 w 657"/>
                    <a:gd name="T9" fmla="*/ 513 h 658"/>
                    <a:gd name="T10" fmla="*/ 14 w 657"/>
                    <a:gd name="T11" fmla="*/ 427 h 658"/>
                    <a:gd name="T12" fmla="*/ 4 w 657"/>
                    <a:gd name="T13" fmla="*/ 379 h 658"/>
                    <a:gd name="T14" fmla="*/ 0 w 657"/>
                    <a:gd name="T15" fmla="*/ 329 h 658"/>
                    <a:gd name="T16" fmla="*/ 1 w 657"/>
                    <a:gd name="T17" fmla="*/ 296 h 658"/>
                    <a:gd name="T18" fmla="*/ 10 w 657"/>
                    <a:gd name="T19" fmla="*/ 247 h 658"/>
                    <a:gd name="T20" fmla="*/ 39 w 657"/>
                    <a:gd name="T21" fmla="*/ 173 h 658"/>
                    <a:gd name="T22" fmla="*/ 96 w 657"/>
                    <a:gd name="T23" fmla="*/ 97 h 658"/>
                    <a:gd name="T24" fmla="*/ 172 w 657"/>
                    <a:gd name="T25" fmla="*/ 40 h 658"/>
                    <a:gd name="T26" fmla="*/ 247 w 657"/>
                    <a:gd name="T27" fmla="*/ 11 h 658"/>
                    <a:gd name="T28" fmla="*/ 295 w 657"/>
                    <a:gd name="T29" fmla="*/ 3 h 658"/>
                    <a:gd name="T30" fmla="*/ 329 w 657"/>
                    <a:gd name="T31" fmla="*/ 0 h 658"/>
                    <a:gd name="T32" fmla="*/ 379 w 657"/>
                    <a:gd name="T33" fmla="*/ 4 h 658"/>
                    <a:gd name="T34" fmla="*/ 426 w 657"/>
                    <a:gd name="T35" fmla="*/ 16 h 658"/>
                    <a:gd name="T36" fmla="*/ 512 w 657"/>
                    <a:gd name="T37" fmla="*/ 56 h 658"/>
                    <a:gd name="T38" fmla="*/ 582 w 657"/>
                    <a:gd name="T39" fmla="*/ 121 h 658"/>
                    <a:gd name="T40" fmla="*/ 631 w 657"/>
                    <a:gd name="T41" fmla="*/ 201 h 658"/>
                    <a:gd name="T42" fmla="*/ 650 w 657"/>
                    <a:gd name="T43" fmla="*/ 263 h 658"/>
                    <a:gd name="T44" fmla="*/ 657 w 657"/>
                    <a:gd name="T45" fmla="*/ 313 h 658"/>
                    <a:gd name="T46" fmla="*/ 657 w 657"/>
                    <a:gd name="T47" fmla="*/ 347 h 658"/>
                    <a:gd name="T48" fmla="*/ 650 w 657"/>
                    <a:gd name="T49" fmla="*/ 396 h 658"/>
                    <a:gd name="T50" fmla="*/ 631 w 657"/>
                    <a:gd name="T51" fmla="*/ 457 h 658"/>
                    <a:gd name="T52" fmla="*/ 582 w 657"/>
                    <a:gd name="T53" fmla="*/ 539 h 658"/>
                    <a:gd name="T54" fmla="*/ 512 w 657"/>
                    <a:gd name="T55" fmla="*/ 602 h 658"/>
                    <a:gd name="T56" fmla="*/ 426 w 657"/>
                    <a:gd name="T57" fmla="*/ 644 h 658"/>
                    <a:gd name="T58" fmla="*/ 379 w 657"/>
                    <a:gd name="T59" fmla="*/ 654 h 658"/>
                    <a:gd name="T60" fmla="*/ 329 w 657"/>
                    <a:gd name="T61" fmla="*/ 658 h 658"/>
                    <a:gd name="T62" fmla="*/ 329 w 657"/>
                    <a:gd name="T63" fmla="*/ 37 h 658"/>
                    <a:gd name="T64" fmla="*/ 242 w 657"/>
                    <a:gd name="T65" fmla="*/ 51 h 658"/>
                    <a:gd name="T66" fmla="*/ 166 w 657"/>
                    <a:gd name="T67" fmla="*/ 89 h 658"/>
                    <a:gd name="T68" fmla="*/ 103 w 657"/>
                    <a:gd name="T69" fmla="*/ 144 h 658"/>
                    <a:gd name="T70" fmla="*/ 60 w 657"/>
                    <a:gd name="T71" fmla="*/ 216 h 658"/>
                    <a:gd name="T72" fmla="*/ 39 w 657"/>
                    <a:gd name="T73" fmla="*/ 300 h 658"/>
                    <a:gd name="T74" fmla="*/ 39 w 657"/>
                    <a:gd name="T75" fmla="*/ 359 h 658"/>
                    <a:gd name="T76" fmla="*/ 60 w 657"/>
                    <a:gd name="T77" fmla="*/ 443 h 658"/>
                    <a:gd name="T78" fmla="*/ 103 w 657"/>
                    <a:gd name="T79" fmla="*/ 515 h 658"/>
                    <a:gd name="T80" fmla="*/ 166 w 657"/>
                    <a:gd name="T81" fmla="*/ 571 h 658"/>
                    <a:gd name="T82" fmla="*/ 242 w 657"/>
                    <a:gd name="T83" fmla="*/ 607 h 658"/>
                    <a:gd name="T84" fmla="*/ 329 w 657"/>
                    <a:gd name="T85" fmla="*/ 621 h 658"/>
                    <a:gd name="T86" fmla="*/ 387 w 657"/>
                    <a:gd name="T87" fmla="*/ 615 h 658"/>
                    <a:gd name="T88" fmla="*/ 467 w 657"/>
                    <a:gd name="T89" fmla="*/ 586 h 658"/>
                    <a:gd name="T90" fmla="*/ 535 w 657"/>
                    <a:gd name="T91" fmla="*/ 535 h 658"/>
                    <a:gd name="T92" fmla="*/ 584 w 657"/>
                    <a:gd name="T93" fmla="*/ 468 h 658"/>
                    <a:gd name="T94" fmla="*/ 614 w 657"/>
                    <a:gd name="T95" fmla="*/ 388 h 658"/>
                    <a:gd name="T96" fmla="*/ 619 w 657"/>
                    <a:gd name="T97" fmla="*/ 329 h 658"/>
                    <a:gd name="T98" fmla="*/ 607 w 657"/>
                    <a:gd name="T99" fmla="*/ 243 h 658"/>
                    <a:gd name="T100" fmla="*/ 570 w 657"/>
                    <a:gd name="T101" fmla="*/ 166 h 658"/>
                    <a:gd name="T102" fmla="*/ 513 w 657"/>
                    <a:gd name="T103" fmla="*/ 105 h 658"/>
                    <a:gd name="T104" fmla="*/ 442 w 657"/>
                    <a:gd name="T105" fmla="*/ 62 h 658"/>
                    <a:gd name="T106" fmla="*/ 359 w 657"/>
                    <a:gd name="T107" fmla="*/ 4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7" h="658">
                      <a:moveTo>
                        <a:pt x="329" y="658"/>
                      </a:moveTo>
                      <a:lnTo>
                        <a:pt x="329" y="658"/>
                      </a:lnTo>
                      <a:lnTo>
                        <a:pt x="312" y="658"/>
                      </a:lnTo>
                      <a:lnTo>
                        <a:pt x="295" y="657"/>
                      </a:lnTo>
                      <a:lnTo>
                        <a:pt x="278" y="654"/>
                      </a:lnTo>
                      <a:lnTo>
                        <a:pt x="262" y="652"/>
                      </a:lnTo>
                      <a:lnTo>
                        <a:pt x="247" y="648"/>
                      </a:lnTo>
                      <a:lnTo>
                        <a:pt x="231" y="644"/>
                      </a:lnTo>
                      <a:lnTo>
                        <a:pt x="200" y="633"/>
                      </a:lnTo>
                      <a:lnTo>
                        <a:pt x="172" y="618"/>
                      </a:lnTo>
                      <a:lnTo>
                        <a:pt x="145" y="602"/>
                      </a:lnTo>
                      <a:lnTo>
                        <a:pt x="119" y="583"/>
                      </a:lnTo>
                      <a:lnTo>
                        <a:pt x="96" y="562"/>
                      </a:lnTo>
                      <a:lnTo>
                        <a:pt x="75" y="539"/>
                      </a:lnTo>
                      <a:lnTo>
                        <a:pt x="56" y="513"/>
                      </a:lnTo>
                      <a:lnTo>
                        <a:pt x="39" y="486"/>
                      </a:lnTo>
                      <a:lnTo>
                        <a:pt x="25" y="457"/>
                      </a:lnTo>
                      <a:lnTo>
                        <a:pt x="14" y="427"/>
                      </a:lnTo>
                      <a:lnTo>
                        <a:pt x="10" y="411"/>
                      </a:lnTo>
                      <a:lnTo>
                        <a:pt x="6" y="396"/>
                      </a:lnTo>
                      <a:lnTo>
                        <a:pt x="4" y="379"/>
                      </a:lnTo>
                      <a:lnTo>
                        <a:pt x="1" y="363"/>
                      </a:lnTo>
                      <a:lnTo>
                        <a:pt x="0" y="347"/>
                      </a:lnTo>
                      <a:lnTo>
                        <a:pt x="0" y="329"/>
                      </a:lnTo>
                      <a:lnTo>
                        <a:pt x="0" y="329"/>
                      </a:lnTo>
                      <a:lnTo>
                        <a:pt x="0" y="313"/>
                      </a:lnTo>
                      <a:lnTo>
                        <a:pt x="1" y="296"/>
                      </a:lnTo>
                      <a:lnTo>
                        <a:pt x="4" y="279"/>
                      </a:lnTo>
                      <a:lnTo>
                        <a:pt x="6" y="263"/>
                      </a:lnTo>
                      <a:lnTo>
                        <a:pt x="10" y="247"/>
                      </a:lnTo>
                      <a:lnTo>
                        <a:pt x="14" y="232"/>
                      </a:lnTo>
                      <a:lnTo>
                        <a:pt x="25" y="201"/>
                      </a:lnTo>
                      <a:lnTo>
                        <a:pt x="39" y="173"/>
                      </a:lnTo>
                      <a:lnTo>
                        <a:pt x="56" y="145"/>
                      </a:lnTo>
                      <a:lnTo>
                        <a:pt x="75" y="121"/>
                      </a:lnTo>
                      <a:lnTo>
                        <a:pt x="96" y="97"/>
                      </a:lnTo>
                      <a:lnTo>
                        <a:pt x="119" y="75"/>
                      </a:lnTo>
                      <a:lnTo>
                        <a:pt x="145" y="56"/>
                      </a:lnTo>
                      <a:lnTo>
                        <a:pt x="172" y="40"/>
                      </a:lnTo>
                      <a:lnTo>
                        <a:pt x="200" y="27"/>
                      </a:lnTo>
                      <a:lnTo>
                        <a:pt x="231" y="16"/>
                      </a:lnTo>
                      <a:lnTo>
                        <a:pt x="247" y="11"/>
                      </a:lnTo>
                      <a:lnTo>
                        <a:pt x="262" y="7"/>
                      </a:lnTo>
                      <a:lnTo>
                        <a:pt x="278" y="4"/>
                      </a:lnTo>
                      <a:lnTo>
                        <a:pt x="295" y="3"/>
                      </a:lnTo>
                      <a:lnTo>
                        <a:pt x="312" y="1"/>
                      </a:lnTo>
                      <a:lnTo>
                        <a:pt x="329" y="0"/>
                      </a:lnTo>
                      <a:lnTo>
                        <a:pt x="329" y="0"/>
                      </a:lnTo>
                      <a:lnTo>
                        <a:pt x="345" y="1"/>
                      </a:lnTo>
                      <a:lnTo>
                        <a:pt x="363" y="3"/>
                      </a:lnTo>
                      <a:lnTo>
                        <a:pt x="379" y="4"/>
                      </a:lnTo>
                      <a:lnTo>
                        <a:pt x="395" y="7"/>
                      </a:lnTo>
                      <a:lnTo>
                        <a:pt x="411" y="11"/>
                      </a:lnTo>
                      <a:lnTo>
                        <a:pt x="426" y="16"/>
                      </a:lnTo>
                      <a:lnTo>
                        <a:pt x="457" y="27"/>
                      </a:lnTo>
                      <a:lnTo>
                        <a:pt x="485" y="40"/>
                      </a:lnTo>
                      <a:lnTo>
                        <a:pt x="512" y="56"/>
                      </a:lnTo>
                      <a:lnTo>
                        <a:pt x="537" y="75"/>
                      </a:lnTo>
                      <a:lnTo>
                        <a:pt x="561" y="97"/>
                      </a:lnTo>
                      <a:lnTo>
                        <a:pt x="582" y="121"/>
                      </a:lnTo>
                      <a:lnTo>
                        <a:pt x="602" y="145"/>
                      </a:lnTo>
                      <a:lnTo>
                        <a:pt x="618" y="173"/>
                      </a:lnTo>
                      <a:lnTo>
                        <a:pt x="631" y="201"/>
                      </a:lnTo>
                      <a:lnTo>
                        <a:pt x="642" y="232"/>
                      </a:lnTo>
                      <a:lnTo>
                        <a:pt x="648" y="247"/>
                      </a:lnTo>
                      <a:lnTo>
                        <a:pt x="650" y="263"/>
                      </a:lnTo>
                      <a:lnTo>
                        <a:pt x="654" y="279"/>
                      </a:lnTo>
                      <a:lnTo>
                        <a:pt x="656" y="296"/>
                      </a:lnTo>
                      <a:lnTo>
                        <a:pt x="657" y="313"/>
                      </a:lnTo>
                      <a:lnTo>
                        <a:pt x="657" y="329"/>
                      </a:lnTo>
                      <a:lnTo>
                        <a:pt x="657" y="329"/>
                      </a:lnTo>
                      <a:lnTo>
                        <a:pt x="657" y="347"/>
                      </a:lnTo>
                      <a:lnTo>
                        <a:pt x="656" y="363"/>
                      </a:lnTo>
                      <a:lnTo>
                        <a:pt x="654" y="379"/>
                      </a:lnTo>
                      <a:lnTo>
                        <a:pt x="650" y="396"/>
                      </a:lnTo>
                      <a:lnTo>
                        <a:pt x="648" y="411"/>
                      </a:lnTo>
                      <a:lnTo>
                        <a:pt x="642" y="427"/>
                      </a:lnTo>
                      <a:lnTo>
                        <a:pt x="631" y="457"/>
                      </a:lnTo>
                      <a:lnTo>
                        <a:pt x="618" y="486"/>
                      </a:lnTo>
                      <a:lnTo>
                        <a:pt x="602" y="513"/>
                      </a:lnTo>
                      <a:lnTo>
                        <a:pt x="582" y="539"/>
                      </a:lnTo>
                      <a:lnTo>
                        <a:pt x="561" y="562"/>
                      </a:lnTo>
                      <a:lnTo>
                        <a:pt x="537" y="583"/>
                      </a:lnTo>
                      <a:lnTo>
                        <a:pt x="512" y="602"/>
                      </a:lnTo>
                      <a:lnTo>
                        <a:pt x="485" y="618"/>
                      </a:lnTo>
                      <a:lnTo>
                        <a:pt x="457" y="633"/>
                      </a:lnTo>
                      <a:lnTo>
                        <a:pt x="426" y="644"/>
                      </a:lnTo>
                      <a:lnTo>
                        <a:pt x="411" y="648"/>
                      </a:lnTo>
                      <a:lnTo>
                        <a:pt x="395" y="652"/>
                      </a:lnTo>
                      <a:lnTo>
                        <a:pt x="379" y="654"/>
                      </a:lnTo>
                      <a:lnTo>
                        <a:pt x="363" y="657"/>
                      </a:lnTo>
                      <a:lnTo>
                        <a:pt x="345" y="658"/>
                      </a:lnTo>
                      <a:lnTo>
                        <a:pt x="329" y="658"/>
                      </a:lnTo>
                      <a:lnTo>
                        <a:pt x="329" y="658"/>
                      </a:lnTo>
                      <a:close/>
                      <a:moveTo>
                        <a:pt x="329" y="37"/>
                      </a:moveTo>
                      <a:lnTo>
                        <a:pt x="329" y="37"/>
                      </a:lnTo>
                      <a:lnTo>
                        <a:pt x="299" y="40"/>
                      </a:lnTo>
                      <a:lnTo>
                        <a:pt x="270" y="44"/>
                      </a:lnTo>
                      <a:lnTo>
                        <a:pt x="242" y="51"/>
                      </a:lnTo>
                      <a:lnTo>
                        <a:pt x="215" y="62"/>
                      </a:lnTo>
                      <a:lnTo>
                        <a:pt x="189" y="74"/>
                      </a:lnTo>
                      <a:lnTo>
                        <a:pt x="166" y="89"/>
                      </a:lnTo>
                      <a:lnTo>
                        <a:pt x="144" y="105"/>
                      </a:lnTo>
                      <a:lnTo>
                        <a:pt x="122" y="123"/>
                      </a:lnTo>
                      <a:lnTo>
                        <a:pt x="103" y="144"/>
                      </a:lnTo>
                      <a:lnTo>
                        <a:pt x="87" y="166"/>
                      </a:lnTo>
                      <a:lnTo>
                        <a:pt x="72" y="191"/>
                      </a:lnTo>
                      <a:lnTo>
                        <a:pt x="60" y="216"/>
                      </a:lnTo>
                      <a:lnTo>
                        <a:pt x="51" y="243"/>
                      </a:lnTo>
                      <a:lnTo>
                        <a:pt x="43" y="271"/>
                      </a:lnTo>
                      <a:lnTo>
                        <a:pt x="39" y="300"/>
                      </a:lnTo>
                      <a:lnTo>
                        <a:pt x="37" y="329"/>
                      </a:lnTo>
                      <a:lnTo>
                        <a:pt x="37" y="329"/>
                      </a:lnTo>
                      <a:lnTo>
                        <a:pt x="39" y="359"/>
                      </a:lnTo>
                      <a:lnTo>
                        <a:pt x="43" y="388"/>
                      </a:lnTo>
                      <a:lnTo>
                        <a:pt x="51" y="416"/>
                      </a:lnTo>
                      <a:lnTo>
                        <a:pt x="60" y="443"/>
                      </a:lnTo>
                      <a:lnTo>
                        <a:pt x="72" y="468"/>
                      </a:lnTo>
                      <a:lnTo>
                        <a:pt x="87" y="492"/>
                      </a:lnTo>
                      <a:lnTo>
                        <a:pt x="103" y="515"/>
                      </a:lnTo>
                      <a:lnTo>
                        <a:pt x="122" y="535"/>
                      </a:lnTo>
                      <a:lnTo>
                        <a:pt x="144" y="554"/>
                      </a:lnTo>
                      <a:lnTo>
                        <a:pt x="166" y="571"/>
                      </a:lnTo>
                      <a:lnTo>
                        <a:pt x="189" y="586"/>
                      </a:lnTo>
                      <a:lnTo>
                        <a:pt x="215" y="598"/>
                      </a:lnTo>
                      <a:lnTo>
                        <a:pt x="242" y="607"/>
                      </a:lnTo>
                      <a:lnTo>
                        <a:pt x="270" y="615"/>
                      </a:lnTo>
                      <a:lnTo>
                        <a:pt x="299" y="619"/>
                      </a:lnTo>
                      <a:lnTo>
                        <a:pt x="329" y="621"/>
                      </a:lnTo>
                      <a:lnTo>
                        <a:pt x="329" y="621"/>
                      </a:lnTo>
                      <a:lnTo>
                        <a:pt x="359" y="619"/>
                      </a:lnTo>
                      <a:lnTo>
                        <a:pt x="387" y="615"/>
                      </a:lnTo>
                      <a:lnTo>
                        <a:pt x="415" y="607"/>
                      </a:lnTo>
                      <a:lnTo>
                        <a:pt x="442" y="598"/>
                      </a:lnTo>
                      <a:lnTo>
                        <a:pt x="467" y="586"/>
                      </a:lnTo>
                      <a:lnTo>
                        <a:pt x="492" y="571"/>
                      </a:lnTo>
                      <a:lnTo>
                        <a:pt x="513" y="554"/>
                      </a:lnTo>
                      <a:lnTo>
                        <a:pt x="535" y="535"/>
                      </a:lnTo>
                      <a:lnTo>
                        <a:pt x="553" y="515"/>
                      </a:lnTo>
                      <a:lnTo>
                        <a:pt x="570" y="492"/>
                      </a:lnTo>
                      <a:lnTo>
                        <a:pt x="584" y="468"/>
                      </a:lnTo>
                      <a:lnTo>
                        <a:pt x="596" y="443"/>
                      </a:lnTo>
                      <a:lnTo>
                        <a:pt x="607" y="416"/>
                      </a:lnTo>
                      <a:lnTo>
                        <a:pt x="614" y="388"/>
                      </a:lnTo>
                      <a:lnTo>
                        <a:pt x="618" y="359"/>
                      </a:lnTo>
                      <a:lnTo>
                        <a:pt x="619" y="329"/>
                      </a:lnTo>
                      <a:lnTo>
                        <a:pt x="619" y="329"/>
                      </a:lnTo>
                      <a:lnTo>
                        <a:pt x="618" y="300"/>
                      </a:lnTo>
                      <a:lnTo>
                        <a:pt x="614" y="271"/>
                      </a:lnTo>
                      <a:lnTo>
                        <a:pt x="607" y="243"/>
                      </a:lnTo>
                      <a:lnTo>
                        <a:pt x="596" y="216"/>
                      </a:lnTo>
                      <a:lnTo>
                        <a:pt x="584" y="191"/>
                      </a:lnTo>
                      <a:lnTo>
                        <a:pt x="570" y="166"/>
                      </a:lnTo>
                      <a:lnTo>
                        <a:pt x="553" y="144"/>
                      </a:lnTo>
                      <a:lnTo>
                        <a:pt x="535" y="123"/>
                      </a:lnTo>
                      <a:lnTo>
                        <a:pt x="513" y="105"/>
                      </a:lnTo>
                      <a:lnTo>
                        <a:pt x="492" y="89"/>
                      </a:lnTo>
                      <a:lnTo>
                        <a:pt x="467" y="74"/>
                      </a:lnTo>
                      <a:lnTo>
                        <a:pt x="442" y="62"/>
                      </a:lnTo>
                      <a:lnTo>
                        <a:pt x="415" y="51"/>
                      </a:lnTo>
                      <a:lnTo>
                        <a:pt x="387" y="44"/>
                      </a:lnTo>
                      <a:lnTo>
                        <a:pt x="359" y="40"/>
                      </a:lnTo>
                      <a:lnTo>
                        <a:pt x="329" y="37"/>
                      </a:lnTo>
                      <a:lnTo>
                        <a:pt x="329" y="37"/>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ea typeface="+mn-ea"/>
                    <a:cs typeface="+mn-cs"/>
                  </a:endParaRPr>
                </a:p>
              </p:txBody>
            </p:sp>
            <p:sp>
              <p:nvSpPr>
                <p:cNvPr id="39" name="TextBox 38">
                  <a:extLst>
                    <a:ext uri="{FF2B5EF4-FFF2-40B4-BE49-F238E27FC236}">
                      <a16:creationId xmlns:a16="http://schemas.microsoft.com/office/drawing/2014/main" id="{E772F717-2254-4C36-9923-26EA95B81D80}"/>
                    </a:ext>
                  </a:extLst>
                </p:cNvPr>
                <p:cNvSpPr txBox="1"/>
                <p:nvPr/>
              </p:nvSpPr>
              <p:spPr>
                <a:xfrm>
                  <a:off x="5008812" y="1635542"/>
                  <a:ext cx="584901" cy="461665"/>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dirty="0">
                    <a:ln>
                      <a:noFill/>
                    </a:ln>
                    <a:solidFill>
                      <a:srgbClr val="000000"/>
                    </a:solidFill>
                    <a:effectLst/>
                    <a:uLnTx/>
                    <a:uFillTx/>
                    <a:ea typeface="+mn-ea"/>
                    <a:cs typeface="+mn-cs"/>
                  </a:endParaRPr>
                </a:p>
              </p:txBody>
            </p:sp>
          </p:grpSp>
          <p:grpSp>
            <p:nvGrpSpPr>
              <p:cNvPr id="40" name="Group 39">
                <a:extLst>
                  <a:ext uri="{FF2B5EF4-FFF2-40B4-BE49-F238E27FC236}">
                    <a16:creationId xmlns:a16="http://schemas.microsoft.com/office/drawing/2014/main" id="{26D1EBFA-CD10-4C59-811D-824B9D08BE57}"/>
                  </a:ext>
                </a:extLst>
              </p:cNvPr>
              <p:cNvGrpSpPr/>
              <p:nvPr/>
            </p:nvGrpSpPr>
            <p:grpSpPr>
              <a:xfrm>
                <a:off x="8319690" y="1588551"/>
                <a:ext cx="619770" cy="619770"/>
                <a:chOff x="8324725" y="1556489"/>
                <a:chExt cx="619770" cy="619770"/>
              </a:xfrm>
            </p:grpSpPr>
            <p:sp>
              <p:nvSpPr>
                <p:cNvPr id="41" name="Oval 40">
                  <a:extLst>
                    <a:ext uri="{FF2B5EF4-FFF2-40B4-BE49-F238E27FC236}">
                      <a16:creationId xmlns:a16="http://schemas.microsoft.com/office/drawing/2014/main" id="{54198103-9EA8-4935-85B7-884500D797FF}"/>
                    </a:ext>
                  </a:extLst>
                </p:cNvPr>
                <p:cNvSpPr/>
                <p:nvPr/>
              </p:nvSpPr>
              <p:spPr>
                <a:xfrm>
                  <a:off x="8324725" y="1556489"/>
                  <a:ext cx="619770" cy="6197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ea typeface="+mn-ea"/>
                    <a:cs typeface="+mn-cs"/>
                  </a:endParaRPr>
                </a:p>
              </p:txBody>
            </p:sp>
            <p:sp>
              <p:nvSpPr>
                <p:cNvPr id="42" name="Freeform 13">
                  <a:extLst>
                    <a:ext uri="{FF2B5EF4-FFF2-40B4-BE49-F238E27FC236}">
                      <a16:creationId xmlns:a16="http://schemas.microsoft.com/office/drawing/2014/main" id="{3A7A16D1-D092-428C-8F05-4271C2774259}"/>
                    </a:ext>
                  </a:extLst>
                </p:cNvPr>
                <p:cNvSpPr>
                  <a:spLocks noEditPoints="1"/>
                </p:cNvSpPr>
                <p:nvPr/>
              </p:nvSpPr>
              <p:spPr bwMode="auto">
                <a:xfrm>
                  <a:off x="8351409" y="1582313"/>
                  <a:ext cx="570188" cy="568123"/>
                </a:xfrm>
                <a:custGeom>
                  <a:avLst/>
                  <a:gdLst>
                    <a:gd name="T0" fmla="*/ 311 w 658"/>
                    <a:gd name="T1" fmla="*/ 658 h 658"/>
                    <a:gd name="T2" fmla="*/ 262 w 658"/>
                    <a:gd name="T3" fmla="*/ 652 h 658"/>
                    <a:gd name="T4" fmla="*/ 201 w 658"/>
                    <a:gd name="T5" fmla="*/ 633 h 658"/>
                    <a:gd name="T6" fmla="*/ 119 w 658"/>
                    <a:gd name="T7" fmla="*/ 583 h 658"/>
                    <a:gd name="T8" fmla="*/ 56 w 658"/>
                    <a:gd name="T9" fmla="*/ 513 h 658"/>
                    <a:gd name="T10" fmla="*/ 14 w 658"/>
                    <a:gd name="T11" fmla="*/ 427 h 658"/>
                    <a:gd name="T12" fmla="*/ 4 w 658"/>
                    <a:gd name="T13" fmla="*/ 379 h 658"/>
                    <a:gd name="T14" fmla="*/ 0 w 658"/>
                    <a:gd name="T15" fmla="*/ 329 h 658"/>
                    <a:gd name="T16" fmla="*/ 1 w 658"/>
                    <a:gd name="T17" fmla="*/ 295 h 658"/>
                    <a:gd name="T18" fmla="*/ 10 w 658"/>
                    <a:gd name="T19" fmla="*/ 247 h 658"/>
                    <a:gd name="T20" fmla="*/ 40 w 658"/>
                    <a:gd name="T21" fmla="*/ 173 h 658"/>
                    <a:gd name="T22" fmla="*/ 96 w 658"/>
                    <a:gd name="T23" fmla="*/ 96 h 658"/>
                    <a:gd name="T24" fmla="*/ 172 w 658"/>
                    <a:gd name="T25" fmla="*/ 40 h 658"/>
                    <a:gd name="T26" fmla="*/ 247 w 658"/>
                    <a:gd name="T27" fmla="*/ 10 h 658"/>
                    <a:gd name="T28" fmla="*/ 295 w 658"/>
                    <a:gd name="T29" fmla="*/ 2 h 658"/>
                    <a:gd name="T30" fmla="*/ 329 w 658"/>
                    <a:gd name="T31" fmla="*/ 0 h 658"/>
                    <a:gd name="T32" fmla="*/ 379 w 658"/>
                    <a:gd name="T33" fmla="*/ 4 h 658"/>
                    <a:gd name="T34" fmla="*/ 426 w 658"/>
                    <a:gd name="T35" fmla="*/ 16 h 658"/>
                    <a:gd name="T36" fmla="*/ 513 w 658"/>
                    <a:gd name="T37" fmla="*/ 56 h 658"/>
                    <a:gd name="T38" fmla="*/ 583 w 658"/>
                    <a:gd name="T39" fmla="*/ 121 h 658"/>
                    <a:gd name="T40" fmla="*/ 631 w 658"/>
                    <a:gd name="T41" fmla="*/ 201 h 658"/>
                    <a:gd name="T42" fmla="*/ 651 w 658"/>
                    <a:gd name="T43" fmla="*/ 263 h 658"/>
                    <a:gd name="T44" fmla="*/ 657 w 658"/>
                    <a:gd name="T45" fmla="*/ 313 h 658"/>
                    <a:gd name="T46" fmla="*/ 657 w 658"/>
                    <a:gd name="T47" fmla="*/ 346 h 658"/>
                    <a:gd name="T48" fmla="*/ 651 w 658"/>
                    <a:gd name="T49" fmla="*/ 396 h 658"/>
                    <a:gd name="T50" fmla="*/ 631 w 658"/>
                    <a:gd name="T51" fmla="*/ 457 h 658"/>
                    <a:gd name="T52" fmla="*/ 583 w 658"/>
                    <a:gd name="T53" fmla="*/ 539 h 658"/>
                    <a:gd name="T54" fmla="*/ 513 w 658"/>
                    <a:gd name="T55" fmla="*/ 602 h 658"/>
                    <a:gd name="T56" fmla="*/ 426 w 658"/>
                    <a:gd name="T57" fmla="*/ 644 h 658"/>
                    <a:gd name="T58" fmla="*/ 379 w 658"/>
                    <a:gd name="T59" fmla="*/ 654 h 658"/>
                    <a:gd name="T60" fmla="*/ 329 w 658"/>
                    <a:gd name="T61" fmla="*/ 658 h 658"/>
                    <a:gd name="T62" fmla="*/ 329 w 658"/>
                    <a:gd name="T63" fmla="*/ 37 h 658"/>
                    <a:gd name="T64" fmla="*/ 241 w 658"/>
                    <a:gd name="T65" fmla="*/ 51 h 658"/>
                    <a:gd name="T66" fmla="*/ 166 w 658"/>
                    <a:gd name="T67" fmla="*/ 88 h 658"/>
                    <a:gd name="T68" fmla="*/ 104 w 658"/>
                    <a:gd name="T69" fmla="*/ 144 h 658"/>
                    <a:gd name="T70" fmla="*/ 60 w 658"/>
                    <a:gd name="T71" fmla="*/ 216 h 658"/>
                    <a:gd name="T72" fmla="*/ 38 w 658"/>
                    <a:gd name="T73" fmla="*/ 299 h 658"/>
                    <a:gd name="T74" fmla="*/ 38 w 658"/>
                    <a:gd name="T75" fmla="*/ 359 h 658"/>
                    <a:gd name="T76" fmla="*/ 60 w 658"/>
                    <a:gd name="T77" fmla="*/ 443 h 658"/>
                    <a:gd name="T78" fmla="*/ 104 w 658"/>
                    <a:gd name="T79" fmla="*/ 514 h 658"/>
                    <a:gd name="T80" fmla="*/ 166 w 658"/>
                    <a:gd name="T81" fmla="*/ 571 h 658"/>
                    <a:gd name="T82" fmla="*/ 241 w 658"/>
                    <a:gd name="T83" fmla="*/ 607 h 658"/>
                    <a:gd name="T84" fmla="*/ 329 w 658"/>
                    <a:gd name="T85" fmla="*/ 621 h 658"/>
                    <a:gd name="T86" fmla="*/ 387 w 658"/>
                    <a:gd name="T87" fmla="*/ 615 h 658"/>
                    <a:gd name="T88" fmla="*/ 467 w 658"/>
                    <a:gd name="T89" fmla="*/ 586 h 658"/>
                    <a:gd name="T90" fmla="*/ 534 w 658"/>
                    <a:gd name="T91" fmla="*/ 535 h 658"/>
                    <a:gd name="T92" fmla="*/ 584 w 658"/>
                    <a:gd name="T93" fmla="*/ 467 h 658"/>
                    <a:gd name="T94" fmla="*/ 614 w 658"/>
                    <a:gd name="T95" fmla="*/ 388 h 658"/>
                    <a:gd name="T96" fmla="*/ 620 w 658"/>
                    <a:gd name="T97" fmla="*/ 329 h 658"/>
                    <a:gd name="T98" fmla="*/ 607 w 658"/>
                    <a:gd name="T99" fmla="*/ 243 h 658"/>
                    <a:gd name="T100" fmla="*/ 569 w 658"/>
                    <a:gd name="T101" fmla="*/ 166 h 658"/>
                    <a:gd name="T102" fmla="*/ 514 w 658"/>
                    <a:gd name="T103" fmla="*/ 105 h 658"/>
                    <a:gd name="T104" fmla="*/ 442 w 658"/>
                    <a:gd name="T105" fmla="*/ 62 h 658"/>
                    <a:gd name="T106" fmla="*/ 358 w 658"/>
                    <a:gd name="T107" fmla="*/ 4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8" h="658">
                      <a:moveTo>
                        <a:pt x="329" y="658"/>
                      </a:moveTo>
                      <a:lnTo>
                        <a:pt x="329" y="658"/>
                      </a:lnTo>
                      <a:lnTo>
                        <a:pt x="311" y="658"/>
                      </a:lnTo>
                      <a:lnTo>
                        <a:pt x="295" y="657"/>
                      </a:lnTo>
                      <a:lnTo>
                        <a:pt x="279" y="654"/>
                      </a:lnTo>
                      <a:lnTo>
                        <a:pt x="262" y="652"/>
                      </a:lnTo>
                      <a:lnTo>
                        <a:pt x="247" y="648"/>
                      </a:lnTo>
                      <a:lnTo>
                        <a:pt x="231" y="644"/>
                      </a:lnTo>
                      <a:lnTo>
                        <a:pt x="201" y="633"/>
                      </a:lnTo>
                      <a:lnTo>
                        <a:pt x="172" y="618"/>
                      </a:lnTo>
                      <a:lnTo>
                        <a:pt x="145" y="602"/>
                      </a:lnTo>
                      <a:lnTo>
                        <a:pt x="119" y="583"/>
                      </a:lnTo>
                      <a:lnTo>
                        <a:pt x="96" y="562"/>
                      </a:lnTo>
                      <a:lnTo>
                        <a:pt x="75" y="539"/>
                      </a:lnTo>
                      <a:lnTo>
                        <a:pt x="56" y="513"/>
                      </a:lnTo>
                      <a:lnTo>
                        <a:pt x="40" y="486"/>
                      </a:lnTo>
                      <a:lnTo>
                        <a:pt x="25" y="457"/>
                      </a:lnTo>
                      <a:lnTo>
                        <a:pt x="14" y="427"/>
                      </a:lnTo>
                      <a:lnTo>
                        <a:pt x="10" y="411"/>
                      </a:lnTo>
                      <a:lnTo>
                        <a:pt x="6" y="396"/>
                      </a:lnTo>
                      <a:lnTo>
                        <a:pt x="4" y="379"/>
                      </a:lnTo>
                      <a:lnTo>
                        <a:pt x="1" y="363"/>
                      </a:lnTo>
                      <a:lnTo>
                        <a:pt x="0" y="346"/>
                      </a:lnTo>
                      <a:lnTo>
                        <a:pt x="0" y="329"/>
                      </a:lnTo>
                      <a:lnTo>
                        <a:pt x="0" y="329"/>
                      </a:lnTo>
                      <a:lnTo>
                        <a:pt x="0" y="313"/>
                      </a:lnTo>
                      <a:lnTo>
                        <a:pt x="1" y="295"/>
                      </a:lnTo>
                      <a:lnTo>
                        <a:pt x="4" y="279"/>
                      </a:lnTo>
                      <a:lnTo>
                        <a:pt x="6" y="263"/>
                      </a:lnTo>
                      <a:lnTo>
                        <a:pt x="10" y="247"/>
                      </a:lnTo>
                      <a:lnTo>
                        <a:pt x="14" y="232"/>
                      </a:lnTo>
                      <a:lnTo>
                        <a:pt x="25" y="201"/>
                      </a:lnTo>
                      <a:lnTo>
                        <a:pt x="40" y="173"/>
                      </a:lnTo>
                      <a:lnTo>
                        <a:pt x="56" y="145"/>
                      </a:lnTo>
                      <a:lnTo>
                        <a:pt x="75" y="121"/>
                      </a:lnTo>
                      <a:lnTo>
                        <a:pt x="96" y="96"/>
                      </a:lnTo>
                      <a:lnTo>
                        <a:pt x="119" y="75"/>
                      </a:lnTo>
                      <a:lnTo>
                        <a:pt x="145" y="56"/>
                      </a:lnTo>
                      <a:lnTo>
                        <a:pt x="172" y="40"/>
                      </a:lnTo>
                      <a:lnTo>
                        <a:pt x="201" y="27"/>
                      </a:lnTo>
                      <a:lnTo>
                        <a:pt x="231" y="16"/>
                      </a:lnTo>
                      <a:lnTo>
                        <a:pt x="247" y="10"/>
                      </a:lnTo>
                      <a:lnTo>
                        <a:pt x="262" y="6"/>
                      </a:lnTo>
                      <a:lnTo>
                        <a:pt x="279" y="4"/>
                      </a:lnTo>
                      <a:lnTo>
                        <a:pt x="295" y="2"/>
                      </a:lnTo>
                      <a:lnTo>
                        <a:pt x="311" y="1"/>
                      </a:lnTo>
                      <a:lnTo>
                        <a:pt x="329" y="0"/>
                      </a:lnTo>
                      <a:lnTo>
                        <a:pt x="329" y="0"/>
                      </a:lnTo>
                      <a:lnTo>
                        <a:pt x="345" y="1"/>
                      </a:lnTo>
                      <a:lnTo>
                        <a:pt x="362" y="2"/>
                      </a:lnTo>
                      <a:lnTo>
                        <a:pt x="379" y="4"/>
                      </a:lnTo>
                      <a:lnTo>
                        <a:pt x="395" y="6"/>
                      </a:lnTo>
                      <a:lnTo>
                        <a:pt x="411" y="10"/>
                      </a:lnTo>
                      <a:lnTo>
                        <a:pt x="426" y="16"/>
                      </a:lnTo>
                      <a:lnTo>
                        <a:pt x="456" y="27"/>
                      </a:lnTo>
                      <a:lnTo>
                        <a:pt x="485" y="40"/>
                      </a:lnTo>
                      <a:lnTo>
                        <a:pt x="513" y="56"/>
                      </a:lnTo>
                      <a:lnTo>
                        <a:pt x="537" y="75"/>
                      </a:lnTo>
                      <a:lnTo>
                        <a:pt x="561" y="96"/>
                      </a:lnTo>
                      <a:lnTo>
                        <a:pt x="583" y="121"/>
                      </a:lnTo>
                      <a:lnTo>
                        <a:pt x="602" y="145"/>
                      </a:lnTo>
                      <a:lnTo>
                        <a:pt x="618" y="173"/>
                      </a:lnTo>
                      <a:lnTo>
                        <a:pt x="631" y="201"/>
                      </a:lnTo>
                      <a:lnTo>
                        <a:pt x="643" y="232"/>
                      </a:lnTo>
                      <a:lnTo>
                        <a:pt x="647" y="247"/>
                      </a:lnTo>
                      <a:lnTo>
                        <a:pt x="651" y="263"/>
                      </a:lnTo>
                      <a:lnTo>
                        <a:pt x="654" y="279"/>
                      </a:lnTo>
                      <a:lnTo>
                        <a:pt x="655" y="295"/>
                      </a:lnTo>
                      <a:lnTo>
                        <a:pt x="657" y="313"/>
                      </a:lnTo>
                      <a:lnTo>
                        <a:pt x="658" y="329"/>
                      </a:lnTo>
                      <a:lnTo>
                        <a:pt x="658" y="329"/>
                      </a:lnTo>
                      <a:lnTo>
                        <a:pt x="657" y="346"/>
                      </a:lnTo>
                      <a:lnTo>
                        <a:pt x="655" y="363"/>
                      </a:lnTo>
                      <a:lnTo>
                        <a:pt x="654" y="379"/>
                      </a:lnTo>
                      <a:lnTo>
                        <a:pt x="651" y="396"/>
                      </a:lnTo>
                      <a:lnTo>
                        <a:pt x="647" y="411"/>
                      </a:lnTo>
                      <a:lnTo>
                        <a:pt x="643" y="427"/>
                      </a:lnTo>
                      <a:lnTo>
                        <a:pt x="631" y="457"/>
                      </a:lnTo>
                      <a:lnTo>
                        <a:pt x="618" y="486"/>
                      </a:lnTo>
                      <a:lnTo>
                        <a:pt x="602" y="513"/>
                      </a:lnTo>
                      <a:lnTo>
                        <a:pt x="583" y="539"/>
                      </a:lnTo>
                      <a:lnTo>
                        <a:pt x="561" y="562"/>
                      </a:lnTo>
                      <a:lnTo>
                        <a:pt x="537" y="583"/>
                      </a:lnTo>
                      <a:lnTo>
                        <a:pt x="513" y="602"/>
                      </a:lnTo>
                      <a:lnTo>
                        <a:pt x="485" y="618"/>
                      </a:lnTo>
                      <a:lnTo>
                        <a:pt x="456" y="633"/>
                      </a:lnTo>
                      <a:lnTo>
                        <a:pt x="426" y="644"/>
                      </a:lnTo>
                      <a:lnTo>
                        <a:pt x="411" y="648"/>
                      </a:lnTo>
                      <a:lnTo>
                        <a:pt x="395" y="652"/>
                      </a:lnTo>
                      <a:lnTo>
                        <a:pt x="379" y="654"/>
                      </a:lnTo>
                      <a:lnTo>
                        <a:pt x="362" y="657"/>
                      </a:lnTo>
                      <a:lnTo>
                        <a:pt x="345" y="658"/>
                      </a:lnTo>
                      <a:lnTo>
                        <a:pt x="329" y="658"/>
                      </a:lnTo>
                      <a:lnTo>
                        <a:pt x="329" y="658"/>
                      </a:lnTo>
                      <a:close/>
                      <a:moveTo>
                        <a:pt x="329" y="37"/>
                      </a:moveTo>
                      <a:lnTo>
                        <a:pt x="329" y="37"/>
                      </a:lnTo>
                      <a:lnTo>
                        <a:pt x="299" y="40"/>
                      </a:lnTo>
                      <a:lnTo>
                        <a:pt x="270" y="44"/>
                      </a:lnTo>
                      <a:lnTo>
                        <a:pt x="241" y="51"/>
                      </a:lnTo>
                      <a:lnTo>
                        <a:pt x="215" y="62"/>
                      </a:lnTo>
                      <a:lnTo>
                        <a:pt x="190" y="74"/>
                      </a:lnTo>
                      <a:lnTo>
                        <a:pt x="166" y="88"/>
                      </a:lnTo>
                      <a:lnTo>
                        <a:pt x="143" y="105"/>
                      </a:lnTo>
                      <a:lnTo>
                        <a:pt x="123" y="123"/>
                      </a:lnTo>
                      <a:lnTo>
                        <a:pt x="104" y="144"/>
                      </a:lnTo>
                      <a:lnTo>
                        <a:pt x="87" y="166"/>
                      </a:lnTo>
                      <a:lnTo>
                        <a:pt x="72" y="191"/>
                      </a:lnTo>
                      <a:lnTo>
                        <a:pt x="60" y="216"/>
                      </a:lnTo>
                      <a:lnTo>
                        <a:pt x="51" y="243"/>
                      </a:lnTo>
                      <a:lnTo>
                        <a:pt x="43" y="271"/>
                      </a:lnTo>
                      <a:lnTo>
                        <a:pt x="38" y="299"/>
                      </a:lnTo>
                      <a:lnTo>
                        <a:pt x="37" y="329"/>
                      </a:lnTo>
                      <a:lnTo>
                        <a:pt x="37" y="329"/>
                      </a:lnTo>
                      <a:lnTo>
                        <a:pt x="38" y="359"/>
                      </a:lnTo>
                      <a:lnTo>
                        <a:pt x="43" y="388"/>
                      </a:lnTo>
                      <a:lnTo>
                        <a:pt x="51" y="416"/>
                      </a:lnTo>
                      <a:lnTo>
                        <a:pt x="60" y="443"/>
                      </a:lnTo>
                      <a:lnTo>
                        <a:pt x="72" y="467"/>
                      </a:lnTo>
                      <a:lnTo>
                        <a:pt x="87" y="492"/>
                      </a:lnTo>
                      <a:lnTo>
                        <a:pt x="104" y="514"/>
                      </a:lnTo>
                      <a:lnTo>
                        <a:pt x="123" y="535"/>
                      </a:lnTo>
                      <a:lnTo>
                        <a:pt x="143" y="553"/>
                      </a:lnTo>
                      <a:lnTo>
                        <a:pt x="166" y="571"/>
                      </a:lnTo>
                      <a:lnTo>
                        <a:pt x="190" y="586"/>
                      </a:lnTo>
                      <a:lnTo>
                        <a:pt x="215" y="598"/>
                      </a:lnTo>
                      <a:lnTo>
                        <a:pt x="241" y="607"/>
                      </a:lnTo>
                      <a:lnTo>
                        <a:pt x="270" y="615"/>
                      </a:lnTo>
                      <a:lnTo>
                        <a:pt x="299" y="619"/>
                      </a:lnTo>
                      <a:lnTo>
                        <a:pt x="329" y="621"/>
                      </a:lnTo>
                      <a:lnTo>
                        <a:pt x="329" y="621"/>
                      </a:lnTo>
                      <a:lnTo>
                        <a:pt x="358" y="619"/>
                      </a:lnTo>
                      <a:lnTo>
                        <a:pt x="387" y="615"/>
                      </a:lnTo>
                      <a:lnTo>
                        <a:pt x="415" y="607"/>
                      </a:lnTo>
                      <a:lnTo>
                        <a:pt x="442" y="598"/>
                      </a:lnTo>
                      <a:lnTo>
                        <a:pt x="467" y="586"/>
                      </a:lnTo>
                      <a:lnTo>
                        <a:pt x="491" y="571"/>
                      </a:lnTo>
                      <a:lnTo>
                        <a:pt x="514" y="553"/>
                      </a:lnTo>
                      <a:lnTo>
                        <a:pt x="534" y="535"/>
                      </a:lnTo>
                      <a:lnTo>
                        <a:pt x="553" y="514"/>
                      </a:lnTo>
                      <a:lnTo>
                        <a:pt x="569" y="492"/>
                      </a:lnTo>
                      <a:lnTo>
                        <a:pt x="584" y="467"/>
                      </a:lnTo>
                      <a:lnTo>
                        <a:pt x="596" y="443"/>
                      </a:lnTo>
                      <a:lnTo>
                        <a:pt x="607" y="416"/>
                      </a:lnTo>
                      <a:lnTo>
                        <a:pt x="614" y="388"/>
                      </a:lnTo>
                      <a:lnTo>
                        <a:pt x="618" y="359"/>
                      </a:lnTo>
                      <a:lnTo>
                        <a:pt x="620" y="329"/>
                      </a:lnTo>
                      <a:lnTo>
                        <a:pt x="620" y="329"/>
                      </a:lnTo>
                      <a:lnTo>
                        <a:pt x="618" y="299"/>
                      </a:lnTo>
                      <a:lnTo>
                        <a:pt x="614" y="271"/>
                      </a:lnTo>
                      <a:lnTo>
                        <a:pt x="607" y="243"/>
                      </a:lnTo>
                      <a:lnTo>
                        <a:pt x="596" y="216"/>
                      </a:lnTo>
                      <a:lnTo>
                        <a:pt x="584" y="191"/>
                      </a:lnTo>
                      <a:lnTo>
                        <a:pt x="569" y="166"/>
                      </a:lnTo>
                      <a:lnTo>
                        <a:pt x="553" y="144"/>
                      </a:lnTo>
                      <a:lnTo>
                        <a:pt x="534" y="123"/>
                      </a:lnTo>
                      <a:lnTo>
                        <a:pt x="514" y="105"/>
                      </a:lnTo>
                      <a:lnTo>
                        <a:pt x="491" y="88"/>
                      </a:lnTo>
                      <a:lnTo>
                        <a:pt x="467" y="74"/>
                      </a:lnTo>
                      <a:lnTo>
                        <a:pt x="442" y="62"/>
                      </a:lnTo>
                      <a:lnTo>
                        <a:pt x="415" y="51"/>
                      </a:lnTo>
                      <a:lnTo>
                        <a:pt x="387" y="44"/>
                      </a:lnTo>
                      <a:lnTo>
                        <a:pt x="358" y="40"/>
                      </a:lnTo>
                      <a:lnTo>
                        <a:pt x="329" y="37"/>
                      </a:lnTo>
                      <a:lnTo>
                        <a:pt x="329" y="37"/>
                      </a:lnTo>
                      <a:close/>
                    </a:path>
                  </a:pathLst>
                </a:custGeom>
                <a:solidFill>
                  <a:srgbClr val="00ABAB"/>
                </a:solidFill>
                <a:ln>
                  <a:noFill/>
                </a:ln>
              </p:spPr>
              <p:txBody>
                <a:bodyPr vert="horz" wrap="square" lIns="91440" tIns="45720" rIns="91440" bIns="4572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ea typeface="+mn-ea"/>
                    <a:cs typeface="+mn-cs"/>
                  </a:endParaRPr>
                </a:p>
              </p:txBody>
            </p:sp>
            <p:sp>
              <p:nvSpPr>
                <p:cNvPr id="43" name="TextBox 42">
                  <a:extLst>
                    <a:ext uri="{FF2B5EF4-FFF2-40B4-BE49-F238E27FC236}">
                      <a16:creationId xmlns:a16="http://schemas.microsoft.com/office/drawing/2014/main" id="{54372CAE-FA3A-41E1-AF29-7177A521441A}"/>
                    </a:ext>
                  </a:extLst>
                </p:cNvPr>
                <p:cNvSpPr txBox="1"/>
                <p:nvPr/>
              </p:nvSpPr>
              <p:spPr>
                <a:xfrm>
                  <a:off x="8342160" y="1635542"/>
                  <a:ext cx="584901" cy="461665"/>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dirty="0">
                    <a:ln>
                      <a:noFill/>
                    </a:ln>
                    <a:solidFill>
                      <a:srgbClr val="000000"/>
                    </a:solidFill>
                    <a:effectLst/>
                    <a:uLnTx/>
                    <a:uFillTx/>
                    <a:ea typeface="+mn-ea"/>
                    <a:cs typeface="+mn-cs"/>
                  </a:endParaRPr>
                </a:p>
              </p:txBody>
            </p:sp>
          </p:grpSp>
        </p:grpSp>
        <p:sp>
          <p:nvSpPr>
            <p:cNvPr id="45" name="TextBox 44">
              <a:extLst>
                <a:ext uri="{FF2B5EF4-FFF2-40B4-BE49-F238E27FC236}">
                  <a16:creationId xmlns:a16="http://schemas.microsoft.com/office/drawing/2014/main" id="{58218B02-843E-4B1E-B9C3-5A14D42237B6}"/>
                </a:ext>
              </a:extLst>
            </p:cNvPr>
            <p:cNvSpPr txBox="1"/>
            <p:nvPr/>
          </p:nvSpPr>
          <p:spPr>
            <a:xfrm>
              <a:off x="4579845" y="1636769"/>
              <a:ext cx="209884" cy="553998"/>
            </a:xfrm>
            <a:prstGeom prst="rect">
              <a:avLst/>
            </a:prstGeom>
            <a:noFill/>
          </p:spPr>
          <p:txBody>
            <a:bodyPr vert="horz" wrap="square" lIns="0" tIns="0" rIns="0" bIns="0" rtlCol="0">
              <a:spAutoFit/>
            </a:bodyPr>
            <a:lstStyle/>
            <a:p>
              <a:pPr>
                <a:spcBef>
                  <a:spcPts val="200"/>
                </a:spcBef>
                <a:buSzPct val="100000"/>
              </a:pPr>
              <a:r>
                <a:rPr lang="en-US" sz="3600" dirty="0"/>
                <a:t>7</a:t>
              </a:r>
            </a:p>
          </p:txBody>
        </p:sp>
        <p:sp>
          <p:nvSpPr>
            <p:cNvPr id="47" name="Graphic 4">
              <a:extLst>
                <a:ext uri="{FF2B5EF4-FFF2-40B4-BE49-F238E27FC236}">
                  <a16:creationId xmlns:a16="http://schemas.microsoft.com/office/drawing/2014/main" id="{CB2C9D99-EFCD-4ABA-8AC8-F6FC252DA7FB}"/>
                </a:ext>
              </a:extLst>
            </p:cNvPr>
            <p:cNvSpPr/>
            <p:nvPr/>
          </p:nvSpPr>
          <p:spPr>
            <a:xfrm>
              <a:off x="7935911" y="1758011"/>
              <a:ext cx="392462" cy="281201"/>
            </a:xfrm>
            <a:custGeom>
              <a:avLst/>
              <a:gdLst>
                <a:gd name="connsiteX0" fmla="*/ 125079 w 221749"/>
                <a:gd name="connsiteY0" fmla="*/ 28271 h 162171"/>
                <a:gd name="connsiteX1" fmla="*/ 178755 w 221749"/>
                <a:gd name="connsiteY1" fmla="*/ 28271 h 162171"/>
                <a:gd name="connsiteX2" fmla="*/ 206232 w 221749"/>
                <a:gd name="connsiteY2" fmla="*/ 42954 h 162171"/>
                <a:gd name="connsiteX3" fmla="*/ 220928 w 221749"/>
                <a:gd name="connsiteY3" fmla="*/ 15503 h 162171"/>
                <a:gd name="connsiteX4" fmla="*/ 193452 w 221749"/>
                <a:gd name="connsiteY4" fmla="*/ 820 h 162171"/>
                <a:gd name="connsiteX5" fmla="*/ 178755 w 221749"/>
                <a:gd name="connsiteY5" fmla="*/ 15503 h 162171"/>
                <a:gd name="connsiteX6" fmla="*/ 125079 w 221749"/>
                <a:gd name="connsiteY6" fmla="*/ 15503 h 162171"/>
                <a:gd name="connsiteX7" fmla="*/ 103993 w 221749"/>
                <a:gd name="connsiteY7" fmla="*/ 36570 h 162171"/>
                <a:gd name="connsiteX8" fmla="*/ 103993 w 221749"/>
                <a:gd name="connsiteY8" fmla="*/ 74874 h 162171"/>
                <a:gd name="connsiteX9" fmla="*/ 42010 w 221749"/>
                <a:gd name="connsiteY9" fmla="*/ 74874 h 162171"/>
                <a:gd name="connsiteX10" fmla="*/ 15172 w 221749"/>
                <a:gd name="connsiteY10" fmla="*/ 60830 h 162171"/>
                <a:gd name="connsiteX11" fmla="*/ 1115 w 221749"/>
                <a:gd name="connsiteY11" fmla="*/ 87642 h 162171"/>
                <a:gd name="connsiteX12" fmla="*/ 27952 w 221749"/>
                <a:gd name="connsiteY12" fmla="*/ 101687 h 162171"/>
                <a:gd name="connsiteX13" fmla="*/ 42010 w 221749"/>
                <a:gd name="connsiteY13" fmla="*/ 87642 h 162171"/>
                <a:gd name="connsiteX14" fmla="*/ 103993 w 221749"/>
                <a:gd name="connsiteY14" fmla="*/ 87642 h 162171"/>
                <a:gd name="connsiteX15" fmla="*/ 103993 w 221749"/>
                <a:gd name="connsiteY15" fmla="*/ 125946 h 162171"/>
                <a:gd name="connsiteX16" fmla="*/ 125079 w 221749"/>
                <a:gd name="connsiteY16" fmla="*/ 147013 h 162171"/>
                <a:gd name="connsiteX17" fmla="*/ 178755 w 221749"/>
                <a:gd name="connsiteY17" fmla="*/ 147013 h 162171"/>
                <a:gd name="connsiteX18" fmla="*/ 205593 w 221749"/>
                <a:gd name="connsiteY18" fmla="*/ 161058 h 162171"/>
                <a:gd name="connsiteX19" fmla="*/ 219650 w 221749"/>
                <a:gd name="connsiteY19" fmla="*/ 134245 h 162171"/>
                <a:gd name="connsiteX20" fmla="*/ 192813 w 221749"/>
                <a:gd name="connsiteY20" fmla="*/ 120201 h 162171"/>
                <a:gd name="connsiteX21" fmla="*/ 178755 w 221749"/>
                <a:gd name="connsiteY21" fmla="*/ 134245 h 162171"/>
                <a:gd name="connsiteX22" fmla="*/ 125079 w 221749"/>
                <a:gd name="connsiteY22" fmla="*/ 134245 h 162171"/>
                <a:gd name="connsiteX23" fmla="*/ 116772 w 221749"/>
                <a:gd name="connsiteY23" fmla="*/ 125946 h 162171"/>
                <a:gd name="connsiteX24" fmla="*/ 116772 w 221749"/>
                <a:gd name="connsiteY24" fmla="*/ 36570 h 162171"/>
                <a:gd name="connsiteX25" fmla="*/ 125079 w 221749"/>
                <a:gd name="connsiteY25" fmla="*/ 28271 h 162171"/>
                <a:gd name="connsiteX26" fmla="*/ 199203 w 221749"/>
                <a:gd name="connsiteY26" fmla="*/ 12950 h 162171"/>
                <a:gd name="connsiteX27" fmla="*/ 208149 w 221749"/>
                <a:gd name="connsiteY27" fmla="*/ 21887 h 162171"/>
                <a:gd name="connsiteX28" fmla="*/ 199203 w 221749"/>
                <a:gd name="connsiteY28" fmla="*/ 30825 h 162171"/>
                <a:gd name="connsiteX29" fmla="*/ 190257 w 221749"/>
                <a:gd name="connsiteY29" fmla="*/ 21887 h 162171"/>
                <a:gd name="connsiteX30" fmla="*/ 190257 w 221749"/>
                <a:gd name="connsiteY30" fmla="*/ 21887 h 162171"/>
                <a:gd name="connsiteX31" fmla="*/ 199203 w 221749"/>
                <a:gd name="connsiteY31" fmla="*/ 12950 h 162171"/>
                <a:gd name="connsiteX32" fmla="*/ 21562 w 221749"/>
                <a:gd name="connsiteY32" fmla="*/ 90196 h 162171"/>
                <a:gd name="connsiteX33" fmla="*/ 12616 w 221749"/>
                <a:gd name="connsiteY33" fmla="*/ 81258 h 162171"/>
                <a:gd name="connsiteX34" fmla="*/ 21562 w 221749"/>
                <a:gd name="connsiteY34" fmla="*/ 72321 h 162171"/>
                <a:gd name="connsiteX35" fmla="*/ 30508 w 221749"/>
                <a:gd name="connsiteY35" fmla="*/ 81258 h 162171"/>
                <a:gd name="connsiteX36" fmla="*/ 21562 w 221749"/>
                <a:gd name="connsiteY36" fmla="*/ 90196 h 162171"/>
                <a:gd name="connsiteX37" fmla="*/ 199203 w 221749"/>
                <a:gd name="connsiteY37" fmla="*/ 131692 h 162171"/>
                <a:gd name="connsiteX38" fmla="*/ 208149 w 221749"/>
                <a:gd name="connsiteY38" fmla="*/ 140629 h 162171"/>
                <a:gd name="connsiteX39" fmla="*/ 199203 w 221749"/>
                <a:gd name="connsiteY39" fmla="*/ 149567 h 162171"/>
                <a:gd name="connsiteX40" fmla="*/ 190257 w 221749"/>
                <a:gd name="connsiteY40" fmla="*/ 140629 h 162171"/>
                <a:gd name="connsiteX41" fmla="*/ 199203 w 221749"/>
                <a:gd name="connsiteY41" fmla="*/ 131692 h 162171"/>
                <a:gd name="connsiteX42" fmla="*/ 199203 w 221749"/>
                <a:gd name="connsiteY42" fmla="*/ 131692 h 162171"/>
                <a:gd name="connsiteX43" fmla="*/ 199203 w 221749"/>
                <a:gd name="connsiteY43" fmla="*/ 131692 h 16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21749" h="162171">
                  <a:moveTo>
                    <a:pt x="125079" y="28271"/>
                  </a:moveTo>
                  <a:lnTo>
                    <a:pt x="178755" y="28271"/>
                  </a:lnTo>
                  <a:cubicBezTo>
                    <a:pt x="182589" y="39762"/>
                    <a:pt x="194730" y="46146"/>
                    <a:pt x="206232" y="42954"/>
                  </a:cubicBezTo>
                  <a:cubicBezTo>
                    <a:pt x="217733" y="39762"/>
                    <a:pt x="224123" y="26994"/>
                    <a:pt x="220928" y="15503"/>
                  </a:cubicBezTo>
                  <a:cubicBezTo>
                    <a:pt x="217094" y="4012"/>
                    <a:pt x="204954" y="-2372"/>
                    <a:pt x="193452" y="820"/>
                  </a:cubicBezTo>
                  <a:cubicBezTo>
                    <a:pt x="186423" y="2735"/>
                    <a:pt x="181311" y="8481"/>
                    <a:pt x="178755" y="15503"/>
                  </a:cubicBezTo>
                  <a:lnTo>
                    <a:pt x="125079" y="15503"/>
                  </a:lnTo>
                  <a:cubicBezTo>
                    <a:pt x="113578" y="15503"/>
                    <a:pt x="103993" y="25079"/>
                    <a:pt x="103993" y="36570"/>
                  </a:cubicBezTo>
                  <a:lnTo>
                    <a:pt x="103993" y="74874"/>
                  </a:lnTo>
                  <a:lnTo>
                    <a:pt x="42010" y="74874"/>
                  </a:lnTo>
                  <a:cubicBezTo>
                    <a:pt x="38176" y="63383"/>
                    <a:pt x="26035" y="56999"/>
                    <a:pt x="15172" y="60830"/>
                  </a:cubicBezTo>
                  <a:cubicBezTo>
                    <a:pt x="3671" y="64660"/>
                    <a:pt x="-2719" y="76790"/>
                    <a:pt x="1115" y="87642"/>
                  </a:cubicBezTo>
                  <a:cubicBezTo>
                    <a:pt x="4949" y="98495"/>
                    <a:pt x="17089" y="105517"/>
                    <a:pt x="27952" y="101687"/>
                  </a:cubicBezTo>
                  <a:cubicBezTo>
                    <a:pt x="34981" y="99772"/>
                    <a:pt x="40093" y="94026"/>
                    <a:pt x="42010" y="87642"/>
                  </a:cubicBezTo>
                  <a:lnTo>
                    <a:pt x="103993" y="87642"/>
                  </a:lnTo>
                  <a:lnTo>
                    <a:pt x="103993" y="125946"/>
                  </a:lnTo>
                  <a:cubicBezTo>
                    <a:pt x="103993" y="137437"/>
                    <a:pt x="113578" y="147013"/>
                    <a:pt x="125079" y="147013"/>
                  </a:cubicBezTo>
                  <a:lnTo>
                    <a:pt x="178755" y="147013"/>
                  </a:lnTo>
                  <a:cubicBezTo>
                    <a:pt x="182589" y="158504"/>
                    <a:pt x="194730" y="164888"/>
                    <a:pt x="205593" y="161058"/>
                  </a:cubicBezTo>
                  <a:cubicBezTo>
                    <a:pt x="217094" y="157228"/>
                    <a:pt x="223484" y="145098"/>
                    <a:pt x="219650" y="134245"/>
                  </a:cubicBezTo>
                  <a:cubicBezTo>
                    <a:pt x="215816" y="123393"/>
                    <a:pt x="203676" y="116370"/>
                    <a:pt x="192813" y="120201"/>
                  </a:cubicBezTo>
                  <a:cubicBezTo>
                    <a:pt x="185784" y="122116"/>
                    <a:pt x="180672" y="127861"/>
                    <a:pt x="178755" y="134245"/>
                  </a:cubicBezTo>
                  <a:lnTo>
                    <a:pt x="125079" y="134245"/>
                  </a:lnTo>
                  <a:cubicBezTo>
                    <a:pt x="120606" y="134245"/>
                    <a:pt x="116772" y="130415"/>
                    <a:pt x="116772" y="125946"/>
                  </a:cubicBezTo>
                  <a:lnTo>
                    <a:pt x="116772" y="36570"/>
                  </a:lnTo>
                  <a:cubicBezTo>
                    <a:pt x="116772" y="32102"/>
                    <a:pt x="120606" y="28910"/>
                    <a:pt x="125079" y="28271"/>
                  </a:cubicBezTo>
                  <a:close/>
                  <a:moveTo>
                    <a:pt x="199203" y="12950"/>
                  </a:moveTo>
                  <a:cubicBezTo>
                    <a:pt x="204315" y="12950"/>
                    <a:pt x="208149" y="16780"/>
                    <a:pt x="208149" y="21887"/>
                  </a:cubicBezTo>
                  <a:cubicBezTo>
                    <a:pt x="208149" y="26994"/>
                    <a:pt x="204315" y="30825"/>
                    <a:pt x="199203" y="30825"/>
                  </a:cubicBezTo>
                  <a:cubicBezTo>
                    <a:pt x="194091" y="30825"/>
                    <a:pt x="190257" y="26994"/>
                    <a:pt x="190257" y="21887"/>
                  </a:cubicBezTo>
                  <a:cubicBezTo>
                    <a:pt x="190257" y="21887"/>
                    <a:pt x="190257" y="21887"/>
                    <a:pt x="190257" y="21887"/>
                  </a:cubicBezTo>
                  <a:cubicBezTo>
                    <a:pt x="190257" y="17418"/>
                    <a:pt x="194091" y="12950"/>
                    <a:pt x="199203" y="12950"/>
                  </a:cubicBezTo>
                  <a:close/>
                  <a:moveTo>
                    <a:pt x="21562" y="90196"/>
                  </a:moveTo>
                  <a:cubicBezTo>
                    <a:pt x="16450" y="90196"/>
                    <a:pt x="12616" y="86366"/>
                    <a:pt x="12616" y="81258"/>
                  </a:cubicBezTo>
                  <a:cubicBezTo>
                    <a:pt x="12616" y="76151"/>
                    <a:pt x="16450" y="72321"/>
                    <a:pt x="21562" y="72321"/>
                  </a:cubicBezTo>
                  <a:cubicBezTo>
                    <a:pt x="26674" y="72321"/>
                    <a:pt x="30508" y="76151"/>
                    <a:pt x="30508" y="81258"/>
                  </a:cubicBezTo>
                  <a:cubicBezTo>
                    <a:pt x="30508" y="86366"/>
                    <a:pt x="26674" y="90196"/>
                    <a:pt x="21562" y="90196"/>
                  </a:cubicBezTo>
                  <a:close/>
                  <a:moveTo>
                    <a:pt x="199203" y="131692"/>
                  </a:moveTo>
                  <a:cubicBezTo>
                    <a:pt x="204315" y="131692"/>
                    <a:pt x="208149" y="135522"/>
                    <a:pt x="208149" y="140629"/>
                  </a:cubicBezTo>
                  <a:cubicBezTo>
                    <a:pt x="208149" y="145736"/>
                    <a:pt x="204315" y="149567"/>
                    <a:pt x="199203" y="149567"/>
                  </a:cubicBezTo>
                  <a:cubicBezTo>
                    <a:pt x="194091" y="149567"/>
                    <a:pt x="190257" y="145736"/>
                    <a:pt x="190257" y="140629"/>
                  </a:cubicBezTo>
                  <a:cubicBezTo>
                    <a:pt x="190257" y="135522"/>
                    <a:pt x="194091" y="131692"/>
                    <a:pt x="199203" y="131692"/>
                  </a:cubicBezTo>
                  <a:cubicBezTo>
                    <a:pt x="199203" y="131692"/>
                    <a:pt x="199203" y="131692"/>
                    <a:pt x="199203" y="131692"/>
                  </a:cubicBezTo>
                  <a:lnTo>
                    <a:pt x="199203" y="131692"/>
                  </a:lnTo>
                  <a:close/>
                </a:path>
              </a:pathLst>
            </a:custGeom>
            <a:solidFill>
              <a:schemeClr val="tx1"/>
            </a:solidFill>
            <a:ln w="6390" cap="flat">
              <a:noFill/>
              <a:prstDash val="solid"/>
              <a:miter/>
            </a:ln>
          </p:spPr>
          <p:txBody>
            <a:bodyPr rtlCol="0" anchor="ctr"/>
            <a:lstStyle/>
            <a:p>
              <a:endParaRPr lang="en-US" dirty="0"/>
            </a:p>
          </p:txBody>
        </p:sp>
        <p:pic>
          <p:nvPicPr>
            <p:cNvPr id="49" name="Graphic 48" descr="Checkmark with solid fill">
              <a:extLst>
                <a:ext uri="{FF2B5EF4-FFF2-40B4-BE49-F238E27FC236}">
                  <a16:creationId xmlns:a16="http://schemas.microsoft.com/office/drawing/2014/main" id="{47D3E11C-AB58-4073-B64A-A5D54E48FFA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89080" y="1729049"/>
              <a:ext cx="373923" cy="373923"/>
            </a:xfrm>
            <a:prstGeom prst="rect">
              <a:avLst/>
            </a:prstGeom>
          </p:spPr>
        </p:pic>
      </p:grpSp>
    </p:spTree>
    <p:extLst>
      <p:ext uri="{BB962C8B-B14F-4D97-AF65-F5344CB8AC3E}">
        <p14:creationId xmlns:p14="http://schemas.microsoft.com/office/powerpoint/2010/main" val="24642638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99CB3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7D0D-F09E-B241-B09D-B258EFEDE776}"/>
              </a:ext>
            </a:extLst>
          </p:cNvPr>
          <p:cNvSpPr>
            <a:spLocks noGrp="1"/>
          </p:cNvSpPr>
          <p:nvPr>
            <p:ph type="title"/>
          </p:nvPr>
        </p:nvSpPr>
        <p:spPr/>
        <p:txBody>
          <a:bodyPr/>
          <a:lstStyle/>
          <a:p>
            <a:r>
              <a:rPr lang="en-US" dirty="0"/>
              <a:t>Methods</a:t>
            </a:r>
          </a:p>
        </p:txBody>
      </p:sp>
      <p:sp>
        <p:nvSpPr>
          <p:cNvPr id="3" name="Text Placeholder 2">
            <a:extLst>
              <a:ext uri="{FF2B5EF4-FFF2-40B4-BE49-F238E27FC236}">
                <a16:creationId xmlns:a16="http://schemas.microsoft.com/office/drawing/2014/main" id="{E57D4081-3033-DC4E-B903-5E8E9D0EAA6F}"/>
              </a:ext>
            </a:extLst>
          </p:cNvPr>
          <p:cNvSpPr>
            <a:spLocks noGrp="1"/>
          </p:cNvSpPr>
          <p:nvPr>
            <p:ph type="body" idx="1"/>
          </p:nvPr>
        </p:nvSpPr>
        <p:spPr/>
        <p:txBody>
          <a:bodyPr/>
          <a:lstStyle/>
          <a:p>
            <a:r>
              <a:rPr lang="en-US" dirty="0"/>
              <a:t>Decision Tree Model</a:t>
            </a:r>
          </a:p>
        </p:txBody>
      </p:sp>
    </p:spTree>
    <p:extLst>
      <p:ext uri="{BB962C8B-B14F-4D97-AF65-F5344CB8AC3E}">
        <p14:creationId xmlns:p14="http://schemas.microsoft.com/office/powerpoint/2010/main" val="378508213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Object 81" hidden="1">
            <a:extLst>
              <a:ext uri="{FF2B5EF4-FFF2-40B4-BE49-F238E27FC236}">
                <a16:creationId xmlns:a16="http://schemas.microsoft.com/office/drawing/2014/main" id="{41F46EF0-FED6-4A38-8D7C-B22017F7AC5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5624" name="think-cell Slide" r:id="rId6" imgW="395" imgH="396" progId="TCLayout.ActiveDocument.1">
                  <p:embed/>
                </p:oleObj>
              </mc:Choice>
              <mc:Fallback>
                <p:oleObj name="think-cell Slide" r:id="rId6" imgW="395" imgH="396" progId="TCLayout.ActiveDocument.1">
                  <p:embed/>
                  <p:pic>
                    <p:nvPicPr>
                      <p:cNvPr id="82" name="Object 81" hidden="1">
                        <a:extLst>
                          <a:ext uri="{FF2B5EF4-FFF2-40B4-BE49-F238E27FC236}">
                            <a16:creationId xmlns:a16="http://schemas.microsoft.com/office/drawing/2014/main" id="{41F46EF0-FED6-4A38-8D7C-B22017F7AC5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1" name="Rectangle 80" hidden="1">
            <a:extLst>
              <a:ext uri="{FF2B5EF4-FFF2-40B4-BE49-F238E27FC236}">
                <a16:creationId xmlns:a16="http://schemas.microsoft.com/office/drawing/2014/main" id="{545D1A1C-60AA-41A7-80D2-F2AAB9A75D0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14EB8CC-19B1-45A9-949F-0C7E8A3D44ED}"/>
              </a:ext>
            </a:extLst>
          </p:cNvPr>
          <p:cNvSpPr>
            <a:spLocks noGrp="1"/>
          </p:cNvSpPr>
          <p:nvPr>
            <p:ph type="title"/>
          </p:nvPr>
        </p:nvSpPr>
        <p:spPr/>
        <p:txBody>
          <a:bodyPr/>
          <a:lstStyle/>
          <a:p>
            <a:r>
              <a:rPr lang="en-US" dirty="0"/>
              <a:t>Methodology  </a:t>
            </a:r>
          </a:p>
        </p:txBody>
      </p:sp>
      <p:sp>
        <p:nvSpPr>
          <p:cNvPr id="4" name="Text Placeholder 3">
            <a:extLst>
              <a:ext uri="{FF2B5EF4-FFF2-40B4-BE49-F238E27FC236}">
                <a16:creationId xmlns:a16="http://schemas.microsoft.com/office/drawing/2014/main" id="{C4050FF1-9ECF-4698-8921-01A61D1D1CC2}"/>
              </a:ext>
            </a:extLst>
          </p:cNvPr>
          <p:cNvSpPr>
            <a:spLocks noGrp="1"/>
          </p:cNvSpPr>
          <p:nvPr>
            <p:ph type="body" sz="quarter" idx="14"/>
          </p:nvPr>
        </p:nvSpPr>
        <p:spPr>
          <a:xfrm>
            <a:off x="546296" y="1112803"/>
            <a:ext cx="11290104" cy="258542"/>
          </a:xfrm>
        </p:spPr>
        <p:txBody>
          <a:bodyPr/>
          <a:lstStyle/>
          <a:p>
            <a:r>
              <a:rPr lang="en-US" dirty="0"/>
              <a:t>Classification, tools, and metrics. </a:t>
            </a:r>
          </a:p>
          <a:p>
            <a:endParaRPr lang="en-US" dirty="0"/>
          </a:p>
        </p:txBody>
      </p:sp>
      <p:sp>
        <p:nvSpPr>
          <p:cNvPr id="5" name="Title 1">
            <a:extLst>
              <a:ext uri="{FF2B5EF4-FFF2-40B4-BE49-F238E27FC236}">
                <a16:creationId xmlns:a16="http://schemas.microsoft.com/office/drawing/2014/main" id="{605E43F5-DB08-478A-B62D-6B398EFCB136}"/>
              </a:ext>
            </a:extLst>
          </p:cNvPr>
          <p:cNvSpPr txBox="1">
            <a:spLocks/>
          </p:cNvSpPr>
          <p:nvPr/>
        </p:nvSpPr>
        <p:spPr>
          <a:xfrm>
            <a:off x="469900" y="402587"/>
            <a:ext cx="11252200" cy="610554"/>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1" i="0" u="none" strike="noStrike" kern="1200" cap="none" spc="-75" normalizeH="0" baseline="0" noProof="0" dirty="0">
              <a:ln>
                <a:noFill/>
              </a:ln>
              <a:solidFill>
                <a:prstClr val="black"/>
              </a:solidFill>
              <a:effectLst/>
              <a:uLnTx/>
              <a:uFillTx/>
              <a:latin typeface="Open Sans"/>
            </a:endParaRPr>
          </a:p>
        </p:txBody>
      </p:sp>
      <p:sp>
        <p:nvSpPr>
          <p:cNvPr id="41" name="Rectangle 40">
            <a:extLst>
              <a:ext uri="{FF2B5EF4-FFF2-40B4-BE49-F238E27FC236}">
                <a16:creationId xmlns:a16="http://schemas.microsoft.com/office/drawing/2014/main" id="{58F5DFFA-62B0-4B75-9CD2-18F50DC10831}"/>
              </a:ext>
            </a:extLst>
          </p:cNvPr>
          <p:cNvSpPr/>
          <p:nvPr/>
        </p:nvSpPr>
        <p:spPr>
          <a:xfrm>
            <a:off x="485336" y="1847804"/>
            <a:ext cx="4840426" cy="369332"/>
          </a:xfrm>
          <a:prstGeom prst="rect">
            <a:avLst/>
          </a:prstGeom>
          <a:noFill/>
        </p:spPr>
        <p:txBody>
          <a:bodyPr wrap="square" lIns="0" tIns="0" rIns="0" bIns="0">
            <a:spAutoFit/>
          </a:bodyPr>
          <a:lstStyle/>
          <a:p>
            <a:pPr marL="0" marR="0" lvl="0" indent="0" algn="l" defTabSz="1216122" rtl="0" eaLnBrk="1" fontAlgn="auto" latinLnBrk="0" hangingPunct="1">
              <a:lnSpc>
                <a:spcPct val="100000"/>
              </a:lnSpc>
              <a:spcBef>
                <a:spcPts val="0"/>
              </a:spcBef>
              <a:spcAft>
                <a:spcPts val="0"/>
              </a:spcAft>
              <a:buClrTx/>
              <a:buSzTx/>
              <a:buFontTx/>
              <a:buNone/>
              <a:tabLst/>
              <a:defRPr/>
            </a:pPr>
            <a:r>
              <a:rPr lang="en-US" sz="2400" b="1" dirty="0">
                <a:solidFill>
                  <a:prstClr val="black"/>
                </a:solidFill>
                <a:latin typeface="Open Sans" panose="020B0606030504020204" pitchFamily="34" charset="0"/>
                <a:ea typeface="Open Sans" panose="020B0606030504020204" pitchFamily="34" charset="0"/>
                <a:cs typeface="Open Sans" panose="020B0606030504020204" pitchFamily="34" charset="0"/>
              </a:rPr>
              <a:t>Methodology Overview</a:t>
            </a:r>
            <a:endParaRPr kumimoji="0" lang="en-US" sz="2400" b="1"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cxnSp>
        <p:nvCxnSpPr>
          <p:cNvPr id="46" name="Straight Connector 45">
            <a:extLst>
              <a:ext uri="{FF2B5EF4-FFF2-40B4-BE49-F238E27FC236}">
                <a16:creationId xmlns:a16="http://schemas.microsoft.com/office/drawing/2014/main" id="{9229ABB8-FA49-4938-B41E-5F43DBA6CF3D}"/>
              </a:ext>
            </a:extLst>
          </p:cNvPr>
          <p:cNvCxnSpPr>
            <a:cxnSpLocks/>
          </p:cNvCxnSpPr>
          <p:nvPr/>
        </p:nvCxnSpPr>
        <p:spPr>
          <a:xfrm flipV="1">
            <a:off x="4838700" y="1894696"/>
            <a:ext cx="0" cy="449918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AD799500-8FC3-4680-B333-3D6B3F21C01C}"/>
              </a:ext>
            </a:extLst>
          </p:cNvPr>
          <p:cNvSpPr/>
          <p:nvPr/>
        </p:nvSpPr>
        <p:spPr>
          <a:xfrm>
            <a:off x="957540" y="2711243"/>
            <a:ext cx="3480146" cy="612668"/>
          </a:xfrm>
          <a:prstGeom prst="rect">
            <a:avLst/>
          </a:prstGeom>
        </p:spPr>
        <p:txBody>
          <a:bodyPr wrap="square" lIns="0" tIns="0" rIns="0" bIns="0">
            <a:spAutoFit/>
          </a:bodyPr>
          <a:lstStyle/>
          <a:p>
            <a:pPr marL="0" marR="0" lvl="0" indent="0" algn="l" defTabSz="1216122" rtl="0" eaLnBrk="1" fontAlgn="auto" latinLnBrk="0" hangingPunct="1">
              <a:lnSpc>
                <a:spcPct val="120000"/>
              </a:lnSpc>
              <a:spcBef>
                <a:spcPts val="0"/>
              </a:spcBef>
              <a:spcAft>
                <a:spcPts val="6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Machine Learning Model</a:t>
            </a:r>
          </a:p>
          <a:p>
            <a:pPr marL="0" marR="0" lvl="0" indent="0" algn="l" defTabSz="1216122" rtl="0" eaLnBrk="1" fontAlgn="auto" latinLnBrk="0" hangingPunct="1">
              <a:lnSpc>
                <a:spcPct val="120000"/>
              </a:lnSpc>
              <a:spcBef>
                <a:spcPts val="0"/>
              </a:spcBef>
              <a:spcAft>
                <a:spcPts val="60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Decision Tree Classification</a:t>
            </a:r>
          </a:p>
        </p:txBody>
      </p:sp>
      <p:cxnSp>
        <p:nvCxnSpPr>
          <p:cNvPr id="49" name="Straight Connector 48">
            <a:extLst>
              <a:ext uri="{FF2B5EF4-FFF2-40B4-BE49-F238E27FC236}">
                <a16:creationId xmlns:a16="http://schemas.microsoft.com/office/drawing/2014/main" id="{ED632420-5C3B-46DF-8256-B9F7E8BC072F}"/>
              </a:ext>
            </a:extLst>
          </p:cNvPr>
          <p:cNvCxnSpPr>
            <a:cxnSpLocks/>
          </p:cNvCxnSpPr>
          <p:nvPr/>
        </p:nvCxnSpPr>
        <p:spPr>
          <a:xfrm>
            <a:off x="669505" y="2517615"/>
            <a:ext cx="0" cy="1020319"/>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BA5D3839-5C83-4B14-ABA4-1A3C2AF10882}"/>
              </a:ext>
            </a:extLst>
          </p:cNvPr>
          <p:cNvSpPr/>
          <p:nvPr/>
        </p:nvSpPr>
        <p:spPr>
          <a:xfrm>
            <a:off x="899226" y="4067280"/>
            <a:ext cx="3538460" cy="612668"/>
          </a:xfrm>
          <a:prstGeom prst="rect">
            <a:avLst/>
          </a:prstGeom>
        </p:spPr>
        <p:txBody>
          <a:bodyPr wrap="square" lIns="0" tIns="0" rIns="0" bIns="0">
            <a:spAutoFit/>
          </a:bodyPr>
          <a:lstStyle/>
          <a:p>
            <a:pPr marL="0" marR="0" lvl="0" indent="0" algn="l" defTabSz="1216122" rtl="0" eaLnBrk="1" fontAlgn="auto" latinLnBrk="0" hangingPunct="1">
              <a:lnSpc>
                <a:spcPct val="120000"/>
              </a:lnSpc>
              <a:spcBef>
                <a:spcPts val="0"/>
              </a:spcBef>
              <a:spcAft>
                <a:spcPts val="6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Classification Type</a:t>
            </a:r>
          </a:p>
          <a:p>
            <a:pPr marL="0" marR="0" lvl="0" indent="0" algn="l" defTabSz="1216122" rtl="0" eaLnBrk="1" fontAlgn="auto" latinLnBrk="0" hangingPunct="1">
              <a:lnSpc>
                <a:spcPct val="120000"/>
              </a:lnSpc>
              <a:spcBef>
                <a:spcPts val="0"/>
              </a:spcBef>
              <a:spcAft>
                <a:spcPts val="60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Binary Classification</a:t>
            </a:r>
          </a:p>
        </p:txBody>
      </p:sp>
      <p:cxnSp>
        <p:nvCxnSpPr>
          <p:cNvPr id="51" name="Straight Connector 50">
            <a:extLst>
              <a:ext uri="{FF2B5EF4-FFF2-40B4-BE49-F238E27FC236}">
                <a16:creationId xmlns:a16="http://schemas.microsoft.com/office/drawing/2014/main" id="{C7FCEA20-4FC2-4468-9A40-4FEF656C2053}"/>
              </a:ext>
            </a:extLst>
          </p:cNvPr>
          <p:cNvCxnSpPr>
            <a:cxnSpLocks/>
          </p:cNvCxnSpPr>
          <p:nvPr/>
        </p:nvCxnSpPr>
        <p:spPr>
          <a:xfrm>
            <a:off x="665619" y="3869407"/>
            <a:ext cx="0" cy="1020319"/>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2" name="Rectangle 51">
            <a:extLst>
              <a:ext uri="{FF2B5EF4-FFF2-40B4-BE49-F238E27FC236}">
                <a16:creationId xmlns:a16="http://schemas.microsoft.com/office/drawing/2014/main" id="{6029F536-C2EA-43F4-AE2D-19D092EF32CC}"/>
              </a:ext>
            </a:extLst>
          </p:cNvPr>
          <p:cNvSpPr/>
          <p:nvPr/>
        </p:nvSpPr>
        <p:spPr>
          <a:xfrm>
            <a:off x="917244" y="5220326"/>
            <a:ext cx="3434393" cy="948145"/>
          </a:xfrm>
          <a:prstGeom prst="rect">
            <a:avLst/>
          </a:prstGeom>
        </p:spPr>
        <p:txBody>
          <a:bodyPr wrap="square" lIns="0" tIns="0" rIns="0" bIns="0">
            <a:spAutoFit/>
          </a:bodyPr>
          <a:lstStyle/>
          <a:p>
            <a:pPr marL="0" marR="0" lvl="0" indent="0" algn="l" defTabSz="1216122" rtl="0" eaLnBrk="1" fontAlgn="auto" latinLnBrk="0" hangingPunct="1">
              <a:lnSpc>
                <a:spcPct val="120000"/>
              </a:lnSpc>
              <a:spcBef>
                <a:spcPts val="0"/>
              </a:spcBef>
              <a:spcAft>
                <a:spcPts val="600"/>
              </a:spcAft>
              <a:buClrTx/>
              <a:buSzTx/>
              <a:buFontTx/>
              <a:buNone/>
              <a:tabLst/>
              <a:defRPr/>
            </a:pPr>
            <a:r>
              <a:rPr lang="en-US" sz="1600" b="1" dirty="0">
                <a:solidFill>
                  <a:prstClr val="black"/>
                </a:solidFill>
                <a:latin typeface="Open Sans" panose="020B0606030504020204" pitchFamily="34" charset="0"/>
                <a:ea typeface="Open Sans" panose="020B0606030504020204" pitchFamily="34" charset="0"/>
                <a:cs typeface="Open Sans" panose="020B0606030504020204" pitchFamily="34" charset="0"/>
              </a:rPr>
              <a:t>Tools Used </a:t>
            </a:r>
          </a:p>
          <a:p>
            <a:pPr marL="0" marR="0" lvl="0" indent="0" algn="l" defTabSz="1216122" rtl="0" eaLnBrk="1" fontAlgn="auto" latinLnBrk="0" hangingPunct="1">
              <a:lnSpc>
                <a:spcPct val="120000"/>
              </a:lnSpc>
              <a:spcBef>
                <a:spcPts val="0"/>
              </a:spcBef>
              <a:spcAft>
                <a:spcPts val="600"/>
              </a:spcAft>
              <a:buClrTx/>
              <a:buSzTx/>
              <a:buFontTx/>
              <a:buNone/>
              <a:tabLst/>
              <a:defRPr/>
            </a:pPr>
            <a:r>
              <a:rPr lang="en-US" sz="1400" dirty="0">
                <a:solidFill>
                  <a:prstClr val="black"/>
                </a:solidFill>
                <a:latin typeface="Open Sans" panose="020B0606030504020204" pitchFamily="34" charset="0"/>
                <a:ea typeface="Open Sans" panose="020B0606030504020204" pitchFamily="34" charset="0"/>
                <a:cs typeface="Open Sans" panose="020B0606030504020204" pitchFamily="34" charset="0"/>
              </a:rPr>
              <a:t>Python Packages</a:t>
            </a:r>
          </a:p>
          <a:p>
            <a:pPr marL="0" marR="0" lvl="0" indent="0" algn="l" defTabSz="1216122" rtl="0" eaLnBrk="1" fontAlgn="auto" latinLnBrk="0" hangingPunct="1">
              <a:lnSpc>
                <a:spcPct val="120000"/>
              </a:lnSpc>
              <a:spcBef>
                <a:spcPts val="0"/>
              </a:spcBef>
              <a:spcAft>
                <a:spcPts val="60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GitHub</a:t>
            </a:r>
          </a:p>
        </p:txBody>
      </p:sp>
      <p:cxnSp>
        <p:nvCxnSpPr>
          <p:cNvPr id="53" name="Straight Connector 52">
            <a:extLst>
              <a:ext uri="{FF2B5EF4-FFF2-40B4-BE49-F238E27FC236}">
                <a16:creationId xmlns:a16="http://schemas.microsoft.com/office/drawing/2014/main" id="{99A3C967-BE41-4252-84CD-C5C518350F11}"/>
              </a:ext>
            </a:extLst>
          </p:cNvPr>
          <p:cNvCxnSpPr>
            <a:cxnSpLocks/>
          </p:cNvCxnSpPr>
          <p:nvPr/>
        </p:nvCxnSpPr>
        <p:spPr>
          <a:xfrm>
            <a:off x="672099" y="5192545"/>
            <a:ext cx="0" cy="1020319"/>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Text Placeholder 3">
            <a:extLst>
              <a:ext uri="{FF2B5EF4-FFF2-40B4-BE49-F238E27FC236}">
                <a16:creationId xmlns:a16="http://schemas.microsoft.com/office/drawing/2014/main" id="{C0AA8A32-ECFC-4A21-9969-7D24AFA3E6CB}"/>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pic>
        <p:nvPicPr>
          <p:cNvPr id="11" name="Picture 10" descr="Timeline&#10;&#10;Description automatically generated">
            <a:extLst>
              <a:ext uri="{FF2B5EF4-FFF2-40B4-BE49-F238E27FC236}">
                <a16:creationId xmlns:a16="http://schemas.microsoft.com/office/drawing/2014/main" id="{55DC327C-F9C8-42A4-B348-BC171ACAC632}"/>
              </a:ext>
            </a:extLst>
          </p:cNvPr>
          <p:cNvPicPr>
            <a:picLocks noChangeAspect="1"/>
          </p:cNvPicPr>
          <p:nvPr/>
        </p:nvPicPr>
        <p:blipFill rotWithShape="1">
          <a:blip r:embed="rId8">
            <a:extLst>
              <a:ext uri="{28A0092B-C50C-407E-A947-70E740481C1C}">
                <a14:useLocalDpi xmlns:a14="http://schemas.microsoft.com/office/drawing/2010/main" val="0"/>
              </a:ext>
            </a:extLst>
          </a:blip>
          <a:srcRect l="11608" t="16870" r="8495" b="17844"/>
          <a:stretch/>
        </p:blipFill>
        <p:spPr>
          <a:xfrm>
            <a:off x="5057666" y="2386906"/>
            <a:ext cx="7023457" cy="3825958"/>
          </a:xfrm>
          <a:prstGeom prst="rect">
            <a:avLst/>
          </a:prstGeom>
        </p:spPr>
      </p:pic>
      <p:sp>
        <p:nvSpPr>
          <p:cNvPr id="45" name="Rectangle 44">
            <a:extLst>
              <a:ext uri="{FF2B5EF4-FFF2-40B4-BE49-F238E27FC236}">
                <a16:creationId xmlns:a16="http://schemas.microsoft.com/office/drawing/2014/main" id="{19CF342E-1108-4C55-A378-2E4AEB86D997}"/>
              </a:ext>
            </a:extLst>
          </p:cNvPr>
          <p:cNvSpPr/>
          <p:nvPr/>
        </p:nvSpPr>
        <p:spPr>
          <a:xfrm>
            <a:off x="5239710" y="1847804"/>
            <a:ext cx="5410450" cy="369332"/>
          </a:xfrm>
          <a:prstGeom prst="rect">
            <a:avLst/>
          </a:prstGeom>
          <a:noFill/>
        </p:spPr>
        <p:txBody>
          <a:bodyPr wrap="square" lIns="0" tIns="0" rIns="0" bIns="0">
            <a:spAutoFit/>
          </a:bodyPr>
          <a:lstStyle/>
          <a:p>
            <a:pPr marL="0" marR="0" lvl="0" indent="0" algn="l" defTabSz="1216122"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Decision Tree Classifier Example</a:t>
            </a:r>
          </a:p>
        </p:txBody>
      </p:sp>
    </p:spTree>
    <p:extLst>
      <p:ext uri="{BB962C8B-B14F-4D97-AF65-F5344CB8AC3E}">
        <p14:creationId xmlns:p14="http://schemas.microsoft.com/office/powerpoint/2010/main" val="3633800212"/>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Z5FrgaIBQc6Z1lj4QLb9zw"/>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K1NPoslbQvecIMy5vG3F5g"/>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K1NPoslbQvecIMy5vG3F5g"/>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K1NPoslbQvecIMy5vG3F5g"/>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K1NPoslbQvecIMy5vG3F5g"/>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K1NPoslbQvecIMy5vG3F5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fYzwamWJRxav7sz7hdJ6MA"/>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fYzwamWJRxav7sz7hdJ6MA"/>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NsHjdvStRiOIw0AeEXVxNQ"/>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loitte Consulting Scrapbook">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ustom 1">
      <a:majorFont>
        <a:latin typeface="Open Sans"/>
        <a:ea typeface=""/>
        <a:cs typeface=""/>
      </a:majorFont>
      <a:minorFont>
        <a:latin typeface="Open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vert="horz" wrap="square" lIns="0" tIns="0" rIns="0" bIns="0" rtlCol="0">
        <a:spAutoFit/>
      </a:bodyPr>
      <a:lstStyle>
        <a:defPPr>
          <a:spcBef>
            <a:spcPts val="200"/>
          </a:spcBef>
          <a:buSzPct val="100000"/>
          <a:defRPr sz="1200" dirty="0" smtClean="0"/>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_CommercialOrg_template_2020" id="{D32F86C5-6E97-174B-AF1F-49E790DA0834}" vid="{A6D12DED-5EF3-5249-A518-6826C0E517DB}"/>
    </a:ext>
  </a:extLst>
</a:theme>
</file>

<file path=ppt/theme/theme3.xml><?xml version="1.0" encoding="utf-8"?>
<a:theme xmlns:a="http://schemas.openxmlformats.org/drawingml/2006/main" name="1_Deloitte Consulting Scrapbook">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Custom 1">
      <a:majorFont>
        <a:latin typeface="Open Sans"/>
        <a:ea typeface=""/>
        <a:cs typeface=""/>
      </a:majorFont>
      <a:minorFont>
        <a:latin typeface="Open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vert="horz" wrap="square" lIns="0" tIns="0" rIns="0" bIns="0" rtlCol="0">
        <a:spAutoFit/>
      </a:bodyPr>
      <a:lstStyle>
        <a:defPPr>
          <a:spcBef>
            <a:spcPts val="200"/>
          </a:spcBef>
          <a:buSzPct val="100000"/>
          <a:defRPr sz="1200" dirty="0" smtClean="0"/>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_CommercialOrg_template_2020" id="{D32F86C5-6E97-174B-AF1F-49E790DA0834}" vid="{A6D12DED-5EF3-5249-A518-6826C0E517DB}"/>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5170</TotalTime>
  <Words>1512</Words>
  <Application>Microsoft Office PowerPoint</Application>
  <PresentationFormat>Widescreen</PresentationFormat>
  <Paragraphs>249</Paragraphs>
  <Slides>15</Slides>
  <Notes>12</Notes>
  <HiddenSlides>0</HiddenSlides>
  <MMClips>0</MMClips>
  <ScaleCrop>false</ScaleCrop>
  <HeadingPairs>
    <vt:vector size="8" baseType="variant">
      <vt:variant>
        <vt:lpstr>Fonts Used</vt:lpstr>
      </vt:variant>
      <vt:variant>
        <vt:i4>12</vt:i4>
      </vt:variant>
      <vt:variant>
        <vt:lpstr>Theme</vt:lpstr>
      </vt:variant>
      <vt:variant>
        <vt:i4>3</vt:i4>
      </vt:variant>
      <vt:variant>
        <vt:lpstr>Embedded OLE Servers</vt:lpstr>
      </vt:variant>
      <vt:variant>
        <vt:i4>1</vt:i4>
      </vt:variant>
      <vt:variant>
        <vt:lpstr>Slide Titles</vt:lpstr>
      </vt:variant>
      <vt:variant>
        <vt:i4>15</vt:i4>
      </vt:variant>
    </vt:vector>
  </HeadingPairs>
  <TitlesOfParts>
    <vt:vector size="31" baseType="lpstr">
      <vt:lpstr>Arial</vt:lpstr>
      <vt:lpstr>Calibri</vt:lpstr>
      <vt:lpstr>Calibri Light</vt:lpstr>
      <vt:lpstr>Cambria Math</vt:lpstr>
      <vt:lpstr>Chronicle Display Black</vt:lpstr>
      <vt:lpstr>Open Sans</vt:lpstr>
      <vt:lpstr>Open Sans Extrabold</vt:lpstr>
      <vt:lpstr>Open Sans Light</vt:lpstr>
      <vt:lpstr>Open Sans Semibold</vt:lpstr>
      <vt:lpstr>Times New Roman</vt:lpstr>
      <vt:lpstr>Verdana</vt:lpstr>
      <vt:lpstr>Wingdings 2</vt:lpstr>
      <vt:lpstr>Office Theme</vt:lpstr>
      <vt:lpstr>Deloitte Consulting Scrapbook</vt:lpstr>
      <vt:lpstr>1_Deloitte Consulting Scrapbook</vt:lpstr>
      <vt:lpstr>think-cell Slide</vt:lpstr>
      <vt:lpstr>AI Academy Apprenticeship Capstone  Tree Coverage</vt:lpstr>
      <vt:lpstr>Agenda</vt:lpstr>
      <vt:lpstr>Project Goals</vt:lpstr>
      <vt:lpstr>Business Understanding </vt:lpstr>
      <vt:lpstr>Data </vt:lpstr>
      <vt:lpstr>Data Understanding</vt:lpstr>
      <vt:lpstr>Data Preparation</vt:lpstr>
      <vt:lpstr>Methods</vt:lpstr>
      <vt:lpstr>Methodology  </vt:lpstr>
      <vt:lpstr>Evaluation Metrics </vt:lpstr>
      <vt:lpstr>Results</vt:lpstr>
      <vt:lpstr>Initial Results </vt:lpstr>
      <vt:lpstr>Hyperparameters </vt:lpstr>
      <vt:lpstr>Secondary Results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Academy Aprentiship Capstone  Tree Coverage</dc:title>
  <dc:creator>Reagan, Sage</dc:creator>
  <cp:lastModifiedBy>Reagan, Sage</cp:lastModifiedBy>
  <cp:revision>19</cp:revision>
  <dcterms:created xsi:type="dcterms:W3CDTF">2023-03-25T21:24:00Z</dcterms:created>
  <dcterms:modified xsi:type="dcterms:W3CDTF">2023-04-07T00:29:51Z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2023-03-25T21:24:00Z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e0fa9895-d65c-4bd3-9122-27b55357c824</vt:lpwstr>
  </property>
  <property fmtid="{D5CDD505-2E9C-101B-9397-08002B2CF9AE}" pid="8" name="MSIP_Label_ea60d57e-af5b-4752-ac57-3e4f28ca11dc_ContentBits">
    <vt:lpwstr>0</vt:lpwstr>
  </property>
</Properties>
</file>

<file path=docProps/thumbnail.jpeg>
</file>